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5" saveSubsetFonts="1">
  <p:sldMasterIdLst>
    <p:sldMasterId id="2147483672" r:id="rId1"/>
  </p:sldMasterIdLst>
  <p:sldIdLst>
    <p:sldId id="262" r:id="rId2"/>
    <p:sldId id="263" r:id="rId3"/>
    <p:sldId id="282" r:id="rId4"/>
    <p:sldId id="265" r:id="rId5"/>
    <p:sldId id="264" r:id="rId6"/>
    <p:sldId id="280" r:id="rId7"/>
    <p:sldId id="267" r:id="rId8"/>
    <p:sldId id="268" r:id="rId9"/>
    <p:sldId id="275" r:id="rId10"/>
    <p:sldId id="281" r:id="rId11"/>
    <p:sldId id="269" r:id="rId12"/>
    <p:sldId id="270" r:id="rId13"/>
    <p:sldId id="271" r:id="rId14"/>
    <p:sldId id="272" r:id="rId15"/>
    <p:sldId id="273" r:id="rId16"/>
    <p:sldId id="278" r:id="rId17"/>
    <p:sldId id="279" r:id="rId18"/>
    <p:sldId id="289" r:id="rId19"/>
    <p:sldId id="290" r:id="rId20"/>
    <p:sldId id="288" r:id="rId21"/>
  </p:sldIdLst>
  <p:sldSz cx="24001413" cy="1800066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4343"/>
    <a:srgbClr val="85AA73"/>
    <a:srgbClr val="385723"/>
    <a:srgbClr val="BD613C"/>
    <a:srgbClr val="BCAF4D"/>
    <a:srgbClr val="AA1803"/>
    <a:srgbClr val="F1BAA1"/>
    <a:srgbClr val="C0D9BC"/>
    <a:srgbClr val="6D8C00"/>
    <a:srgbClr val="F0925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7DDBE2E-721B-42C4-B732-28FC5652AD2A}" v="2" dt="2023-06-15T02:52:52.30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320" autoAdjust="0"/>
    <p:restoredTop sz="94660"/>
  </p:normalViewPr>
  <p:slideViewPr>
    <p:cSldViewPr snapToGrid="0">
      <p:cViewPr varScale="1">
        <p:scale>
          <a:sx n="43" d="100"/>
          <a:sy n="43" d="100"/>
        </p:scale>
        <p:origin x="403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uan Liang, Leon Wee" userId="c9de1510-83ba-4666-83a5-a48e071beceb" providerId="ADAL" clId="{B7DDBE2E-721B-42C4-B732-28FC5652AD2A}"/>
    <pc:docChg chg="custSel modSld">
      <pc:chgData name="Yuan Liang, Leon Wee" userId="c9de1510-83ba-4666-83a5-a48e071beceb" providerId="ADAL" clId="{B7DDBE2E-721B-42C4-B732-28FC5652AD2A}" dt="2023-06-15T02:57:06.956" v="268" actId="14100"/>
      <pc:docMkLst>
        <pc:docMk/>
      </pc:docMkLst>
      <pc:sldChg chg="addSp modSp mod">
        <pc:chgData name="Yuan Liang, Leon Wee" userId="c9de1510-83ba-4666-83a5-a48e071beceb" providerId="ADAL" clId="{B7DDBE2E-721B-42C4-B732-28FC5652AD2A}" dt="2023-06-15T02:57:06.956" v="268" actId="14100"/>
        <pc:sldMkLst>
          <pc:docMk/>
          <pc:sldMk cId="636771170" sldId="265"/>
        </pc:sldMkLst>
        <pc:spChg chg="add mod">
          <ac:chgData name="Yuan Liang, Leon Wee" userId="c9de1510-83ba-4666-83a5-a48e071beceb" providerId="ADAL" clId="{B7DDBE2E-721B-42C4-B732-28FC5652AD2A}" dt="2023-06-15T02:56:25.492" v="265" actId="20577"/>
          <ac:spMkLst>
            <pc:docMk/>
            <pc:sldMk cId="636771170" sldId="265"/>
            <ac:spMk id="12" creationId="{CF20A3F7-8B7F-A588-B0FF-08E85E287C97}"/>
          </ac:spMkLst>
        </pc:spChg>
        <pc:grpChg chg="mod">
          <ac:chgData name="Yuan Liang, Leon Wee" userId="c9de1510-83ba-4666-83a5-a48e071beceb" providerId="ADAL" clId="{B7DDBE2E-721B-42C4-B732-28FC5652AD2A}" dt="2023-06-15T02:27:33.011" v="4" actId="164"/>
          <ac:grpSpMkLst>
            <pc:docMk/>
            <pc:sldMk cId="636771170" sldId="265"/>
            <ac:grpSpMk id="7" creationId="{00000000-0000-0000-0000-000000000000}"/>
          </ac:grpSpMkLst>
        </pc:grpChg>
        <pc:grpChg chg="add mod">
          <ac:chgData name="Yuan Liang, Leon Wee" userId="c9de1510-83ba-4666-83a5-a48e071beceb" providerId="ADAL" clId="{B7DDBE2E-721B-42C4-B732-28FC5652AD2A}" dt="2023-06-15T02:27:33.011" v="4" actId="164"/>
          <ac:grpSpMkLst>
            <pc:docMk/>
            <pc:sldMk cId="636771170" sldId="265"/>
            <ac:grpSpMk id="10" creationId="{B666BF2E-E473-276B-8857-2825F3D700B5}"/>
          </ac:grpSpMkLst>
        </pc:grpChg>
        <pc:picChg chg="add mod">
          <ac:chgData name="Yuan Liang, Leon Wee" userId="c9de1510-83ba-4666-83a5-a48e071beceb" providerId="ADAL" clId="{B7DDBE2E-721B-42C4-B732-28FC5652AD2A}" dt="2023-06-15T02:27:33.011" v="4" actId="164"/>
          <ac:picMkLst>
            <pc:docMk/>
            <pc:sldMk cId="636771170" sldId="265"/>
            <ac:picMk id="9" creationId="{D050A19F-FA4F-598C-CAD4-A49BFCB0E206}"/>
          </ac:picMkLst>
        </pc:picChg>
        <pc:picChg chg="add mod">
          <ac:chgData name="Yuan Liang, Leon Wee" userId="c9de1510-83ba-4666-83a5-a48e071beceb" providerId="ADAL" clId="{B7DDBE2E-721B-42C4-B732-28FC5652AD2A}" dt="2023-06-15T02:57:06.956" v="268" actId="14100"/>
          <ac:picMkLst>
            <pc:docMk/>
            <pc:sldMk cId="636771170" sldId="265"/>
            <ac:picMk id="15" creationId="{BBAA9AE8-F2C2-F344-28DA-16A3580D33B6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00106" y="2945943"/>
            <a:ext cx="20401201" cy="6266897"/>
          </a:xfrm>
        </p:spPr>
        <p:txBody>
          <a:bodyPr anchor="b"/>
          <a:lstStyle>
            <a:lvl1pPr algn="ctr">
              <a:defRPr sz="1574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00177" y="9454516"/>
            <a:ext cx="18001060" cy="4345992"/>
          </a:xfrm>
        </p:spPr>
        <p:txBody>
          <a:bodyPr/>
          <a:lstStyle>
            <a:lvl1pPr marL="0" indent="0" algn="ctr">
              <a:buNone/>
              <a:defRPr sz="6300"/>
            </a:lvl1pPr>
            <a:lvl2pPr marL="1200059" indent="0" algn="ctr">
              <a:buNone/>
              <a:defRPr sz="5250"/>
            </a:lvl2pPr>
            <a:lvl3pPr marL="2400117" indent="0" algn="ctr">
              <a:buNone/>
              <a:defRPr sz="4725"/>
            </a:lvl3pPr>
            <a:lvl4pPr marL="3600176" indent="0" algn="ctr">
              <a:buNone/>
              <a:defRPr sz="4200"/>
            </a:lvl4pPr>
            <a:lvl5pPr marL="4800234" indent="0" algn="ctr">
              <a:buNone/>
              <a:defRPr sz="4200"/>
            </a:lvl5pPr>
            <a:lvl6pPr marL="6000293" indent="0" algn="ctr">
              <a:buNone/>
              <a:defRPr sz="4200"/>
            </a:lvl6pPr>
            <a:lvl7pPr marL="7200351" indent="0" algn="ctr">
              <a:buNone/>
              <a:defRPr sz="4200"/>
            </a:lvl7pPr>
            <a:lvl8pPr marL="8400410" indent="0" algn="ctr">
              <a:buNone/>
              <a:defRPr sz="4200"/>
            </a:lvl8pPr>
            <a:lvl9pPr marL="9600468" indent="0" algn="ctr">
              <a:buNone/>
              <a:defRPr sz="4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644EF-BECD-41C8-BB44-E359A5F0E654}" type="datetimeFigureOut">
              <a:rPr lang="en-SG" smtClean="0"/>
              <a:t>30/8/2023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7058B-E1D8-43BE-B827-1C9EB86B4B5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0194903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644EF-BECD-41C8-BB44-E359A5F0E654}" type="datetimeFigureOut">
              <a:rPr lang="en-SG" smtClean="0"/>
              <a:t>30/8/2023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7058B-E1D8-43BE-B827-1C9EB86B4B5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0933503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7176012" y="958369"/>
            <a:ext cx="5175305" cy="1525473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50099" y="958369"/>
            <a:ext cx="15225896" cy="1525473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644EF-BECD-41C8-BB44-E359A5F0E654}" type="datetimeFigureOut">
              <a:rPr lang="en-SG" smtClean="0"/>
              <a:t>30/8/2023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7058B-E1D8-43BE-B827-1C9EB86B4B5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6226605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644EF-BECD-41C8-BB44-E359A5F0E654}" type="datetimeFigureOut">
              <a:rPr lang="en-SG" smtClean="0"/>
              <a:t>30/8/2023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7058B-E1D8-43BE-B827-1C9EB86B4B5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365304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37598" y="4487671"/>
            <a:ext cx="20701219" cy="7487774"/>
          </a:xfrm>
        </p:spPr>
        <p:txBody>
          <a:bodyPr anchor="b"/>
          <a:lstStyle>
            <a:lvl1pPr>
              <a:defRPr sz="1574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37598" y="12046282"/>
            <a:ext cx="20701219" cy="3937644"/>
          </a:xfrm>
        </p:spPr>
        <p:txBody>
          <a:bodyPr/>
          <a:lstStyle>
            <a:lvl1pPr marL="0" indent="0">
              <a:buNone/>
              <a:defRPr sz="6300">
                <a:solidFill>
                  <a:schemeClr val="tx1"/>
                </a:solidFill>
              </a:defRPr>
            </a:lvl1pPr>
            <a:lvl2pPr marL="1200059" indent="0">
              <a:buNone/>
              <a:defRPr sz="5250">
                <a:solidFill>
                  <a:schemeClr val="tx1">
                    <a:tint val="75000"/>
                  </a:schemeClr>
                </a:solidFill>
              </a:defRPr>
            </a:lvl2pPr>
            <a:lvl3pPr marL="2400117" indent="0">
              <a:buNone/>
              <a:defRPr sz="4725">
                <a:solidFill>
                  <a:schemeClr val="tx1">
                    <a:tint val="75000"/>
                  </a:schemeClr>
                </a:solidFill>
              </a:defRPr>
            </a:lvl3pPr>
            <a:lvl4pPr marL="3600176" indent="0">
              <a:buNone/>
              <a:defRPr sz="4200">
                <a:solidFill>
                  <a:schemeClr val="tx1">
                    <a:tint val="75000"/>
                  </a:schemeClr>
                </a:solidFill>
              </a:defRPr>
            </a:lvl4pPr>
            <a:lvl5pPr marL="4800234" indent="0">
              <a:buNone/>
              <a:defRPr sz="4200">
                <a:solidFill>
                  <a:schemeClr val="tx1">
                    <a:tint val="75000"/>
                  </a:schemeClr>
                </a:solidFill>
              </a:defRPr>
            </a:lvl5pPr>
            <a:lvl6pPr marL="6000293" indent="0">
              <a:buNone/>
              <a:defRPr sz="4200">
                <a:solidFill>
                  <a:schemeClr val="tx1">
                    <a:tint val="75000"/>
                  </a:schemeClr>
                </a:solidFill>
              </a:defRPr>
            </a:lvl6pPr>
            <a:lvl7pPr marL="7200351" indent="0">
              <a:buNone/>
              <a:defRPr sz="4200">
                <a:solidFill>
                  <a:schemeClr val="tx1">
                    <a:tint val="75000"/>
                  </a:schemeClr>
                </a:solidFill>
              </a:defRPr>
            </a:lvl7pPr>
            <a:lvl8pPr marL="8400410" indent="0">
              <a:buNone/>
              <a:defRPr sz="4200">
                <a:solidFill>
                  <a:schemeClr val="tx1">
                    <a:tint val="75000"/>
                  </a:schemeClr>
                </a:solidFill>
              </a:defRPr>
            </a:lvl8pPr>
            <a:lvl9pPr marL="9600468" indent="0">
              <a:buNone/>
              <a:defRPr sz="4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644EF-BECD-41C8-BB44-E359A5F0E654}" type="datetimeFigureOut">
              <a:rPr lang="en-SG" smtClean="0"/>
              <a:t>30/8/2023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7058B-E1D8-43BE-B827-1C9EB86B4B5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6707167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50097" y="4791843"/>
            <a:ext cx="10200601" cy="1142125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150715" y="4791843"/>
            <a:ext cx="10200601" cy="1142125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644EF-BECD-41C8-BB44-E359A5F0E654}" type="datetimeFigureOut">
              <a:rPr lang="en-SG" smtClean="0"/>
              <a:t>30/8/2023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7058B-E1D8-43BE-B827-1C9EB86B4B5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5731836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53223" y="958373"/>
            <a:ext cx="20701219" cy="34792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53226" y="4412664"/>
            <a:ext cx="10153721" cy="2162578"/>
          </a:xfrm>
        </p:spPr>
        <p:txBody>
          <a:bodyPr anchor="b"/>
          <a:lstStyle>
            <a:lvl1pPr marL="0" indent="0">
              <a:buNone/>
              <a:defRPr sz="6300" b="1"/>
            </a:lvl1pPr>
            <a:lvl2pPr marL="1200059" indent="0">
              <a:buNone/>
              <a:defRPr sz="5250" b="1"/>
            </a:lvl2pPr>
            <a:lvl3pPr marL="2400117" indent="0">
              <a:buNone/>
              <a:defRPr sz="4725" b="1"/>
            </a:lvl3pPr>
            <a:lvl4pPr marL="3600176" indent="0">
              <a:buNone/>
              <a:defRPr sz="4200" b="1"/>
            </a:lvl4pPr>
            <a:lvl5pPr marL="4800234" indent="0">
              <a:buNone/>
              <a:defRPr sz="4200" b="1"/>
            </a:lvl5pPr>
            <a:lvl6pPr marL="6000293" indent="0">
              <a:buNone/>
              <a:defRPr sz="4200" b="1"/>
            </a:lvl6pPr>
            <a:lvl7pPr marL="7200351" indent="0">
              <a:buNone/>
              <a:defRPr sz="4200" b="1"/>
            </a:lvl7pPr>
            <a:lvl8pPr marL="8400410" indent="0">
              <a:buNone/>
              <a:defRPr sz="4200" b="1"/>
            </a:lvl8pPr>
            <a:lvl9pPr marL="9600468" indent="0">
              <a:buNone/>
              <a:defRPr sz="4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53226" y="6575242"/>
            <a:ext cx="10153721" cy="967119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150716" y="4412664"/>
            <a:ext cx="10203727" cy="2162578"/>
          </a:xfrm>
        </p:spPr>
        <p:txBody>
          <a:bodyPr anchor="b"/>
          <a:lstStyle>
            <a:lvl1pPr marL="0" indent="0">
              <a:buNone/>
              <a:defRPr sz="6300" b="1"/>
            </a:lvl1pPr>
            <a:lvl2pPr marL="1200059" indent="0">
              <a:buNone/>
              <a:defRPr sz="5250" b="1"/>
            </a:lvl2pPr>
            <a:lvl3pPr marL="2400117" indent="0">
              <a:buNone/>
              <a:defRPr sz="4725" b="1"/>
            </a:lvl3pPr>
            <a:lvl4pPr marL="3600176" indent="0">
              <a:buNone/>
              <a:defRPr sz="4200" b="1"/>
            </a:lvl4pPr>
            <a:lvl5pPr marL="4800234" indent="0">
              <a:buNone/>
              <a:defRPr sz="4200" b="1"/>
            </a:lvl5pPr>
            <a:lvl6pPr marL="6000293" indent="0">
              <a:buNone/>
              <a:defRPr sz="4200" b="1"/>
            </a:lvl6pPr>
            <a:lvl7pPr marL="7200351" indent="0">
              <a:buNone/>
              <a:defRPr sz="4200" b="1"/>
            </a:lvl7pPr>
            <a:lvl8pPr marL="8400410" indent="0">
              <a:buNone/>
              <a:defRPr sz="4200" b="1"/>
            </a:lvl8pPr>
            <a:lvl9pPr marL="9600468" indent="0">
              <a:buNone/>
              <a:defRPr sz="4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150716" y="6575242"/>
            <a:ext cx="10203727" cy="967119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644EF-BECD-41C8-BB44-E359A5F0E654}" type="datetimeFigureOut">
              <a:rPr lang="en-SG" smtClean="0"/>
              <a:t>30/8/2023</a:t>
            </a:fld>
            <a:endParaRPr lang="en-SG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7058B-E1D8-43BE-B827-1C9EB86B4B5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0257408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644EF-BECD-41C8-BB44-E359A5F0E654}" type="datetimeFigureOut">
              <a:rPr lang="en-SG" smtClean="0"/>
              <a:t>30/8/2023</a:t>
            </a:fld>
            <a:endParaRPr lang="en-S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7058B-E1D8-43BE-B827-1C9EB86B4B5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1068780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644EF-BECD-41C8-BB44-E359A5F0E654}" type="datetimeFigureOut">
              <a:rPr lang="en-SG" smtClean="0"/>
              <a:t>30/8/2023</a:t>
            </a:fld>
            <a:endParaRPr lang="en-SG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7058B-E1D8-43BE-B827-1C9EB86B4B5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8902844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53224" y="1200044"/>
            <a:ext cx="7741080" cy="4200155"/>
          </a:xfrm>
        </p:spPr>
        <p:txBody>
          <a:bodyPr anchor="b"/>
          <a:lstStyle>
            <a:lvl1pPr>
              <a:defRPr sz="839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03727" y="2591766"/>
            <a:ext cx="12150715" cy="12792138"/>
          </a:xfrm>
        </p:spPr>
        <p:txBody>
          <a:bodyPr/>
          <a:lstStyle>
            <a:lvl1pPr>
              <a:defRPr sz="8399"/>
            </a:lvl1pPr>
            <a:lvl2pPr>
              <a:defRPr sz="7349"/>
            </a:lvl2pPr>
            <a:lvl3pPr>
              <a:defRPr sz="6300"/>
            </a:lvl3pPr>
            <a:lvl4pPr>
              <a:defRPr sz="5250"/>
            </a:lvl4pPr>
            <a:lvl5pPr>
              <a:defRPr sz="5250"/>
            </a:lvl5pPr>
            <a:lvl6pPr>
              <a:defRPr sz="5250"/>
            </a:lvl6pPr>
            <a:lvl7pPr>
              <a:defRPr sz="5250"/>
            </a:lvl7pPr>
            <a:lvl8pPr>
              <a:defRPr sz="5250"/>
            </a:lvl8pPr>
            <a:lvl9pPr>
              <a:defRPr sz="525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53224" y="5400199"/>
            <a:ext cx="7741080" cy="10004536"/>
          </a:xfrm>
        </p:spPr>
        <p:txBody>
          <a:bodyPr/>
          <a:lstStyle>
            <a:lvl1pPr marL="0" indent="0">
              <a:buNone/>
              <a:defRPr sz="4200"/>
            </a:lvl1pPr>
            <a:lvl2pPr marL="1200059" indent="0">
              <a:buNone/>
              <a:defRPr sz="3675"/>
            </a:lvl2pPr>
            <a:lvl3pPr marL="2400117" indent="0">
              <a:buNone/>
              <a:defRPr sz="3150"/>
            </a:lvl3pPr>
            <a:lvl4pPr marL="3600176" indent="0">
              <a:buNone/>
              <a:defRPr sz="2625"/>
            </a:lvl4pPr>
            <a:lvl5pPr marL="4800234" indent="0">
              <a:buNone/>
              <a:defRPr sz="2625"/>
            </a:lvl5pPr>
            <a:lvl6pPr marL="6000293" indent="0">
              <a:buNone/>
              <a:defRPr sz="2625"/>
            </a:lvl6pPr>
            <a:lvl7pPr marL="7200351" indent="0">
              <a:buNone/>
              <a:defRPr sz="2625"/>
            </a:lvl7pPr>
            <a:lvl8pPr marL="8400410" indent="0">
              <a:buNone/>
              <a:defRPr sz="2625"/>
            </a:lvl8pPr>
            <a:lvl9pPr marL="9600468" indent="0">
              <a:buNone/>
              <a:defRPr sz="262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644EF-BECD-41C8-BB44-E359A5F0E654}" type="datetimeFigureOut">
              <a:rPr lang="en-SG" smtClean="0"/>
              <a:t>30/8/2023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7058B-E1D8-43BE-B827-1C9EB86B4B5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3129256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53224" y="1200044"/>
            <a:ext cx="7741080" cy="4200155"/>
          </a:xfrm>
        </p:spPr>
        <p:txBody>
          <a:bodyPr anchor="b"/>
          <a:lstStyle>
            <a:lvl1pPr>
              <a:defRPr sz="839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203727" y="2591766"/>
            <a:ext cx="12150715" cy="12792138"/>
          </a:xfrm>
        </p:spPr>
        <p:txBody>
          <a:bodyPr anchor="t"/>
          <a:lstStyle>
            <a:lvl1pPr marL="0" indent="0">
              <a:buNone/>
              <a:defRPr sz="8399"/>
            </a:lvl1pPr>
            <a:lvl2pPr marL="1200059" indent="0">
              <a:buNone/>
              <a:defRPr sz="7349"/>
            </a:lvl2pPr>
            <a:lvl3pPr marL="2400117" indent="0">
              <a:buNone/>
              <a:defRPr sz="6300"/>
            </a:lvl3pPr>
            <a:lvl4pPr marL="3600176" indent="0">
              <a:buNone/>
              <a:defRPr sz="5250"/>
            </a:lvl4pPr>
            <a:lvl5pPr marL="4800234" indent="0">
              <a:buNone/>
              <a:defRPr sz="5250"/>
            </a:lvl5pPr>
            <a:lvl6pPr marL="6000293" indent="0">
              <a:buNone/>
              <a:defRPr sz="5250"/>
            </a:lvl6pPr>
            <a:lvl7pPr marL="7200351" indent="0">
              <a:buNone/>
              <a:defRPr sz="5250"/>
            </a:lvl7pPr>
            <a:lvl8pPr marL="8400410" indent="0">
              <a:buNone/>
              <a:defRPr sz="5250"/>
            </a:lvl8pPr>
            <a:lvl9pPr marL="9600468" indent="0">
              <a:buNone/>
              <a:defRPr sz="525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53224" y="5400199"/>
            <a:ext cx="7741080" cy="10004536"/>
          </a:xfrm>
        </p:spPr>
        <p:txBody>
          <a:bodyPr/>
          <a:lstStyle>
            <a:lvl1pPr marL="0" indent="0">
              <a:buNone/>
              <a:defRPr sz="4200"/>
            </a:lvl1pPr>
            <a:lvl2pPr marL="1200059" indent="0">
              <a:buNone/>
              <a:defRPr sz="3675"/>
            </a:lvl2pPr>
            <a:lvl3pPr marL="2400117" indent="0">
              <a:buNone/>
              <a:defRPr sz="3150"/>
            </a:lvl3pPr>
            <a:lvl4pPr marL="3600176" indent="0">
              <a:buNone/>
              <a:defRPr sz="2625"/>
            </a:lvl4pPr>
            <a:lvl5pPr marL="4800234" indent="0">
              <a:buNone/>
              <a:defRPr sz="2625"/>
            </a:lvl5pPr>
            <a:lvl6pPr marL="6000293" indent="0">
              <a:buNone/>
              <a:defRPr sz="2625"/>
            </a:lvl6pPr>
            <a:lvl7pPr marL="7200351" indent="0">
              <a:buNone/>
              <a:defRPr sz="2625"/>
            </a:lvl7pPr>
            <a:lvl8pPr marL="8400410" indent="0">
              <a:buNone/>
              <a:defRPr sz="2625"/>
            </a:lvl8pPr>
            <a:lvl9pPr marL="9600468" indent="0">
              <a:buNone/>
              <a:defRPr sz="262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644EF-BECD-41C8-BB44-E359A5F0E654}" type="datetimeFigureOut">
              <a:rPr lang="en-SG" smtClean="0"/>
              <a:t>30/8/2023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7058B-E1D8-43BE-B827-1C9EB86B4B5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869541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50097" y="958373"/>
            <a:ext cx="20701219" cy="34792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50097" y="4791843"/>
            <a:ext cx="20701219" cy="114212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650097" y="16683952"/>
            <a:ext cx="5400318" cy="95836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1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1644EF-BECD-41C8-BB44-E359A5F0E654}" type="datetimeFigureOut">
              <a:rPr lang="en-SG" smtClean="0"/>
              <a:t>30/8/2023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950468" y="16683952"/>
            <a:ext cx="8100477" cy="95836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1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6950998" y="16683952"/>
            <a:ext cx="5400318" cy="95836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1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97058B-E1D8-43BE-B827-1C9EB86B4B5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355639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2400117" rtl="0" eaLnBrk="1" latinLnBrk="0" hangingPunct="1">
        <a:lnSpc>
          <a:spcPct val="90000"/>
        </a:lnSpc>
        <a:spcBef>
          <a:spcPct val="0"/>
        </a:spcBef>
        <a:buNone/>
        <a:defRPr sz="1154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600029" indent="-600029" algn="l" defTabSz="2400117" rtl="0" eaLnBrk="1" latinLnBrk="0" hangingPunct="1">
        <a:lnSpc>
          <a:spcPct val="90000"/>
        </a:lnSpc>
        <a:spcBef>
          <a:spcPts val="2625"/>
        </a:spcBef>
        <a:buFont typeface="Arial" panose="020B0604020202020204" pitchFamily="34" charset="0"/>
        <a:buChar char="•"/>
        <a:defRPr sz="7349" kern="1200">
          <a:solidFill>
            <a:schemeClr val="tx1"/>
          </a:solidFill>
          <a:latin typeface="+mn-lt"/>
          <a:ea typeface="+mn-ea"/>
          <a:cs typeface="+mn-cs"/>
        </a:defRPr>
      </a:lvl1pPr>
      <a:lvl2pPr marL="1800088" indent="-600029" algn="l" defTabSz="2400117" rtl="0" eaLnBrk="1" latinLnBrk="0" hangingPunct="1">
        <a:lnSpc>
          <a:spcPct val="90000"/>
        </a:lnSpc>
        <a:spcBef>
          <a:spcPts val="1312"/>
        </a:spcBef>
        <a:buFont typeface="Arial" panose="020B0604020202020204" pitchFamily="34" charset="0"/>
        <a:buChar char="•"/>
        <a:defRPr sz="6300" kern="1200">
          <a:solidFill>
            <a:schemeClr val="tx1"/>
          </a:solidFill>
          <a:latin typeface="+mn-lt"/>
          <a:ea typeface="+mn-ea"/>
          <a:cs typeface="+mn-cs"/>
        </a:defRPr>
      </a:lvl2pPr>
      <a:lvl3pPr marL="3000146" indent="-600029" algn="l" defTabSz="2400117" rtl="0" eaLnBrk="1" latinLnBrk="0" hangingPunct="1">
        <a:lnSpc>
          <a:spcPct val="90000"/>
        </a:lnSpc>
        <a:spcBef>
          <a:spcPts val="1312"/>
        </a:spcBef>
        <a:buFont typeface="Arial" panose="020B0604020202020204" pitchFamily="34" charset="0"/>
        <a:buChar char="•"/>
        <a:defRPr sz="5250" kern="1200">
          <a:solidFill>
            <a:schemeClr val="tx1"/>
          </a:solidFill>
          <a:latin typeface="+mn-lt"/>
          <a:ea typeface="+mn-ea"/>
          <a:cs typeface="+mn-cs"/>
        </a:defRPr>
      </a:lvl3pPr>
      <a:lvl4pPr marL="4200205" indent="-600029" algn="l" defTabSz="2400117" rtl="0" eaLnBrk="1" latinLnBrk="0" hangingPunct="1">
        <a:lnSpc>
          <a:spcPct val="90000"/>
        </a:lnSpc>
        <a:spcBef>
          <a:spcPts val="1312"/>
        </a:spcBef>
        <a:buFont typeface="Arial" panose="020B0604020202020204" pitchFamily="34" charset="0"/>
        <a:buChar char="•"/>
        <a:defRPr sz="4725" kern="1200">
          <a:solidFill>
            <a:schemeClr val="tx1"/>
          </a:solidFill>
          <a:latin typeface="+mn-lt"/>
          <a:ea typeface="+mn-ea"/>
          <a:cs typeface="+mn-cs"/>
        </a:defRPr>
      </a:lvl4pPr>
      <a:lvl5pPr marL="5400264" indent="-600029" algn="l" defTabSz="2400117" rtl="0" eaLnBrk="1" latinLnBrk="0" hangingPunct="1">
        <a:lnSpc>
          <a:spcPct val="90000"/>
        </a:lnSpc>
        <a:spcBef>
          <a:spcPts val="1312"/>
        </a:spcBef>
        <a:buFont typeface="Arial" panose="020B0604020202020204" pitchFamily="34" charset="0"/>
        <a:buChar char="•"/>
        <a:defRPr sz="4725" kern="1200">
          <a:solidFill>
            <a:schemeClr val="tx1"/>
          </a:solidFill>
          <a:latin typeface="+mn-lt"/>
          <a:ea typeface="+mn-ea"/>
          <a:cs typeface="+mn-cs"/>
        </a:defRPr>
      </a:lvl5pPr>
      <a:lvl6pPr marL="6600322" indent="-600029" algn="l" defTabSz="2400117" rtl="0" eaLnBrk="1" latinLnBrk="0" hangingPunct="1">
        <a:lnSpc>
          <a:spcPct val="90000"/>
        </a:lnSpc>
        <a:spcBef>
          <a:spcPts val="1312"/>
        </a:spcBef>
        <a:buFont typeface="Arial" panose="020B0604020202020204" pitchFamily="34" charset="0"/>
        <a:buChar char="•"/>
        <a:defRPr sz="4725" kern="1200">
          <a:solidFill>
            <a:schemeClr val="tx1"/>
          </a:solidFill>
          <a:latin typeface="+mn-lt"/>
          <a:ea typeface="+mn-ea"/>
          <a:cs typeface="+mn-cs"/>
        </a:defRPr>
      </a:lvl6pPr>
      <a:lvl7pPr marL="7800381" indent="-600029" algn="l" defTabSz="2400117" rtl="0" eaLnBrk="1" latinLnBrk="0" hangingPunct="1">
        <a:lnSpc>
          <a:spcPct val="90000"/>
        </a:lnSpc>
        <a:spcBef>
          <a:spcPts val="1312"/>
        </a:spcBef>
        <a:buFont typeface="Arial" panose="020B0604020202020204" pitchFamily="34" charset="0"/>
        <a:buChar char="•"/>
        <a:defRPr sz="4725" kern="1200">
          <a:solidFill>
            <a:schemeClr val="tx1"/>
          </a:solidFill>
          <a:latin typeface="+mn-lt"/>
          <a:ea typeface="+mn-ea"/>
          <a:cs typeface="+mn-cs"/>
        </a:defRPr>
      </a:lvl7pPr>
      <a:lvl8pPr marL="9000439" indent="-600029" algn="l" defTabSz="2400117" rtl="0" eaLnBrk="1" latinLnBrk="0" hangingPunct="1">
        <a:lnSpc>
          <a:spcPct val="90000"/>
        </a:lnSpc>
        <a:spcBef>
          <a:spcPts val="1312"/>
        </a:spcBef>
        <a:buFont typeface="Arial" panose="020B0604020202020204" pitchFamily="34" charset="0"/>
        <a:buChar char="•"/>
        <a:defRPr sz="4725" kern="1200">
          <a:solidFill>
            <a:schemeClr val="tx1"/>
          </a:solidFill>
          <a:latin typeface="+mn-lt"/>
          <a:ea typeface="+mn-ea"/>
          <a:cs typeface="+mn-cs"/>
        </a:defRPr>
      </a:lvl8pPr>
      <a:lvl9pPr marL="10200498" indent="-600029" algn="l" defTabSz="2400117" rtl="0" eaLnBrk="1" latinLnBrk="0" hangingPunct="1">
        <a:lnSpc>
          <a:spcPct val="90000"/>
        </a:lnSpc>
        <a:spcBef>
          <a:spcPts val="1312"/>
        </a:spcBef>
        <a:buFont typeface="Arial" panose="020B0604020202020204" pitchFamily="34" charset="0"/>
        <a:buChar char="•"/>
        <a:defRPr sz="472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400117" rtl="0" eaLnBrk="1" latinLnBrk="0" hangingPunct="1">
        <a:defRPr sz="4725" kern="1200">
          <a:solidFill>
            <a:schemeClr val="tx1"/>
          </a:solidFill>
          <a:latin typeface="+mn-lt"/>
          <a:ea typeface="+mn-ea"/>
          <a:cs typeface="+mn-cs"/>
        </a:defRPr>
      </a:lvl1pPr>
      <a:lvl2pPr marL="1200059" algn="l" defTabSz="2400117" rtl="0" eaLnBrk="1" latinLnBrk="0" hangingPunct="1">
        <a:defRPr sz="4725" kern="1200">
          <a:solidFill>
            <a:schemeClr val="tx1"/>
          </a:solidFill>
          <a:latin typeface="+mn-lt"/>
          <a:ea typeface="+mn-ea"/>
          <a:cs typeface="+mn-cs"/>
        </a:defRPr>
      </a:lvl2pPr>
      <a:lvl3pPr marL="2400117" algn="l" defTabSz="2400117" rtl="0" eaLnBrk="1" latinLnBrk="0" hangingPunct="1">
        <a:defRPr sz="4725" kern="1200">
          <a:solidFill>
            <a:schemeClr val="tx1"/>
          </a:solidFill>
          <a:latin typeface="+mn-lt"/>
          <a:ea typeface="+mn-ea"/>
          <a:cs typeface="+mn-cs"/>
        </a:defRPr>
      </a:lvl3pPr>
      <a:lvl4pPr marL="3600176" algn="l" defTabSz="2400117" rtl="0" eaLnBrk="1" latinLnBrk="0" hangingPunct="1">
        <a:defRPr sz="4725" kern="1200">
          <a:solidFill>
            <a:schemeClr val="tx1"/>
          </a:solidFill>
          <a:latin typeface="+mn-lt"/>
          <a:ea typeface="+mn-ea"/>
          <a:cs typeface="+mn-cs"/>
        </a:defRPr>
      </a:lvl4pPr>
      <a:lvl5pPr marL="4800234" algn="l" defTabSz="2400117" rtl="0" eaLnBrk="1" latinLnBrk="0" hangingPunct="1">
        <a:defRPr sz="4725" kern="1200">
          <a:solidFill>
            <a:schemeClr val="tx1"/>
          </a:solidFill>
          <a:latin typeface="+mn-lt"/>
          <a:ea typeface="+mn-ea"/>
          <a:cs typeface="+mn-cs"/>
        </a:defRPr>
      </a:lvl5pPr>
      <a:lvl6pPr marL="6000293" algn="l" defTabSz="2400117" rtl="0" eaLnBrk="1" latinLnBrk="0" hangingPunct="1">
        <a:defRPr sz="4725" kern="1200">
          <a:solidFill>
            <a:schemeClr val="tx1"/>
          </a:solidFill>
          <a:latin typeface="+mn-lt"/>
          <a:ea typeface="+mn-ea"/>
          <a:cs typeface="+mn-cs"/>
        </a:defRPr>
      </a:lvl6pPr>
      <a:lvl7pPr marL="7200351" algn="l" defTabSz="2400117" rtl="0" eaLnBrk="1" latinLnBrk="0" hangingPunct="1">
        <a:defRPr sz="4725" kern="1200">
          <a:solidFill>
            <a:schemeClr val="tx1"/>
          </a:solidFill>
          <a:latin typeface="+mn-lt"/>
          <a:ea typeface="+mn-ea"/>
          <a:cs typeface="+mn-cs"/>
        </a:defRPr>
      </a:lvl7pPr>
      <a:lvl8pPr marL="8400410" algn="l" defTabSz="2400117" rtl="0" eaLnBrk="1" latinLnBrk="0" hangingPunct="1">
        <a:defRPr sz="4725" kern="1200">
          <a:solidFill>
            <a:schemeClr val="tx1"/>
          </a:solidFill>
          <a:latin typeface="+mn-lt"/>
          <a:ea typeface="+mn-ea"/>
          <a:cs typeface="+mn-cs"/>
        </a:defRPr>
      </a:lvl8pPr>
      <a:lvl9pPr marL="9600468" algn="l" defTabSz="2400117" rtl="0" eaLnBrk="1" latinLnBrk="0" hangingPunct="1">
        <a:defRPr sz="472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2.png"/><Relationship Id="rId7" Type="http://schemas.openxmlformats.org/officeDocument/2006/relationships/hyperlink" Target="https://www.streetdirectory.com/sg/golden-mile-complex/5001-beach-road-199588/12858_15512.html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jp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innersoulverse.com/" TargetMode="External"/><Relationship Id="rId3" Type="http://schemas.microsoft.com/office/2007/relationships/hdphoto" Target="../media/hdphoto1.wdp"/><Relationship Id="rId7" Type="http://schemas.openxmlformats.org/officeDocument/2006/relationships/image" Target="../media/image2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eg"/><Relationship Id="rId5" Type="http://schemas.microsoft.com/office/2007/relationships/hdphoto" Target="../media/hdphoto2.wdp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innersoulverse.com/" TargetMode="External"/><Relationship Id="rId5" Type="http://schemas.openxmlformats.org/officeDocument/2006/relationships/image" Target="../media/image23.png"/><Relationship Id="rId4" Type="http://schemas.microsoft.com/office/2007/relationships/hdphoto" Target="../media/hdphoto3.wdp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innersoulverse.com/" TargetMode="External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13" Type="http://schemas.openxmlformats.org/officeDocument/2006/relationships/image" Target="../media/image33.png"/><Relationship Id="rId3" Type="http://schemas.openxmlformats.org/officeDocument/2006/relationships/image" Target="../media/image27.png"/><Relationship Id="rId7" Type="http://schemas.openxmlformats.org/officeDocument/2006/relationships/image" Target="../media/image30.png"/><Relationship Id="rId12" Type="http://schemas.microsoft.com/office/2007/relationships/hdphoto" Target="../media/hdphoto7.wdp"/><Relationship Id="rId17" Type="http://schemas.openxmlformats.org/officeDocument/2006/relationships/image" Target="../media/image35.png"/><Relationship Id="rId2" Type="http://schemas.openxmlformats.org/officeDocument/2006/relationships/hyperlink" Target="https://www.innersoulverse.com/" TargetMode="External"/><Relationship Id="rId16" Type="http://schemas.microsoft.com/office/2007/relationships/hdphoto" Target="../media/hdphoto9.wd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image" Target="../media/image32.png"/><Relationship Id="rId5" Type="http://schemas.microsoft.com/office/2007/relationships/hdphoto" Target="../media/hdphoto4.wdp"/><Relationship Id="rId15" Type="http://schemas.openxmlformats.org/officeDocument/2006/relationships/image" Target="../media/image34.png"/><Relationship Id="rId10" Type="http://schemas.microsoft.com/office/2007/relationships/hdphoto" Target="../media/hdphoto6.wdp"/><Relationship Id="rId4" Type="http://schemas.openxmlformats.org/officeDocument/2006/relationships/image" Target="../media/image28.png"/><Relationship Id="rId9" Type="http://schemas.openxmlformats.org/officeDocument/2006/relationships/image" Target="../media/image31.png"/><Relationship Id="rId14" Type="http://schemas.microsoft.com/office/2007/relationships/hdphoto" Target="../media/hdphoto8.wdp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innersoulverse.com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innersoulverse.com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267050" y="1001448"/>
            <a:ext cx="9199297" cy="4567826"/>
            <a:chOff x="6673905" y="6148851"/>
            <a:chExt cx="9199297" cy="4567826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763" b="17245"/>
            <a:stretch/>
          </p:blipFill>
          <p:spPr>
            <a:xfrm>
              <a:off x="6702211" y="6153516"/>
              <a:ext cx="9170991" cy="4554423"/>
            </a:xfrm>
            <a:prstGeom prst="rect">
              <a:avLst/>
            </a:prstGeom>
          </p:spPr>
        </p:pic>
        <p:sp>
          <p:nvSpPr>
            <p:cNvPr id="27" name="Flowchart: Manual Input 26"/>
            <p:cNvSpPr/>
            <p:nvPr/>
          </p:nvSpPr>
          <p:spPr>
            <a:xfrm rot="5400000">
              <a:off x="7162878" y="5669368"/>
              <a:ext cx="4558336" cy="5536281"/>
            </a:xfrm>
            <a:prstGeom prst="flowChartManualInput">
              <a:avLst/>
            </a:prstGeom>
            <a:solidFill>
              <a:schemeClr val="tx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139" name="Picture 138"/>
            <p:cNvPicPr>
              <a:picLocks noChangeAspect="1"/>
            </p:cNvPicPr>
            <p:nvPr/>
          </p:nvPicPr>
          <p:blipFill>
            <a:blip r:embed="rId3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53607" y="6948232"/>
              <a:ext cx="2525339" cy="2255965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8043415" y="7260683"/>
              <a:ext cx="1701331" cy="15445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G" sz="3000" smtClean="0">
                  <a:solidFill>
                    <a:srgbClr val="FF5050"/>
                  </a:solidFill>
                  <a:latin typeface="Bauhaus 93" panose="04030905020B02020C02" pitchFamily="82" charset="0"/>
                </a:rPr>
                <a:t>DINING </a:t>
              </a:r>
            </a:p>
            <a:p>
              <a:pPr algn="ctr"/>
              <a:r>
                <a:rPr lang="en-SG" sz="3000" smtClean="0">
                  <a:solidFill>
                    <a:srgbClr val="FF5050"/>
                  </a:solidFill>
                  <a:latin typeface="Bauhaus 93" panose="04030905020B02020C02" pitchFamily="82" charset="0"/>
                </a:rPr>
                <a:t>IN THE </a:t>
              </a:r>
            </a:p>
            <a:p>
              <a:pPr algn="ctr"/>
              <a:r>
                <a:rPr lang="en-SG" sz="3000" smtClean="0">
                  <a:solidFill>
                    <a:srgbClr val="FF5050"/>
                  </a:solidFill>
                  <a:latin typeface="Bauhaus 93" panose="04030905020B02020C02" pitchFamily="82" charset="0"/>
                </a:rPr>
                <a:t>DARK</a:t>
              </a:r>
              <a:endParaRPr lang="en-SG" sz="3000">
                <a:solidFill>
                  <a:srgbClr val="FF5050"/>
                </a:solidFill>
                <a:latin typeface="Bauhaus 93" panose="04030905020B02020C02" pitchFamily="82" charset="0"/>
              </a:endParaRPr>
            </a:p>
          </p:txBody>
        </p:sp>
        <p:sp>
          <p:nvSpPr>
            <p:cNvPr id="131" name="TextBox 130"/>
            <p:cNvSpPr txBox="1"/>
            <p:nvPr/>
          </p:nvSpPr>
          <p:spPr>
            <a:xfrm>
              <a:off x="6859992" y="6414899"/>
              <a:ext cx="2034089" cy="2252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G" sz="800" smtClean="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INNER SOUL VERSE PRESENTS</a:t>
              </a:r>
            </a:p>
          </p:txBody>
        </p:sp>
        <p:sp>
          <p:nvSpPr>
            <p:cNvPr id="211" name="TextBox 210"/>
            <p:cNvSpPr txBox="1"/>
            <p:nvPr/>
          </p:nvSpPr>
          <p:spPr>
            <a:xfrm>
              <a:off x="6876268" y="9395172"/>
              <a:ext cx="1696726" cy="772285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SG" sz="1400" smtClean="0">
                  <a:solidFill>
                    <a:srgbClr val="FFC97F"/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Ages: </a:t>
              </a:r>
              <a:endParaRPr lang="en-SG" sz="1400">
                <a:solidFill>
                  <a:srgbClr val="FFC97F"/>
                </a:solidFill>
                <a:latin typeface="Arial Black" panose="020B0A04020102020204" pitchFamily="34" charset="0"/>
                <a:cs typeface="Arial" panose="020B0604020202020204" pitchFamily="34" charset="0"/>
              </a:endParaRPr>
            </a:p>
            <a:p>
              <a:r>
                <a:rPr lang="en-SG" sz="1400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Ladies: 28-38</a:t>
              </a:r>
            </a:p>
            <a:p>
              <a:r>
                <a:rPr lang="en-SG" sz="1400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Gentlemen: </a:t>
              </a:r>
              <a:r>
                <a:rPr lang="en-SG" sz="1400" smtClean="0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30-40</a:t>
              </a:r>
              <a:endParaRPr lang="en-SG" sz="140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2" name="TextBox 211"/>
            <p:cNvSpPr txBox="1"/>
            <p:nvPr/>
          </p:nvSpPr>
          <p:spPr>
            <a:xfrm>
              <a:off x="8595912" y="9395172"/>
              <a:ext cx="1696726" cy="73866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SG" sz="1400" smtClean="0">
                  <a:solidFill>
                    <a:srgbClr val="FFC97F"/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When: </a:t>
              </a:r>
              <a:endParaRPr lang="en-SG" sz="1400">
                <a:solidFill>
                  <a:srgbClr val="FFC97F"/>
                </a:solidFill>
                <a:latin typeface="Arial Black" panose="020B0A04020102020204" pitchFamily="34" charset="0"/>
                <a:cs typeface="Arial" panose="020B0604020202020204" pitchFamily="34" charset="0"/>
              </a:endParaRPr>
            </a:p>
            <a:p>
              <a:r>
                <a:rPr lang="en-SG" sz="1400" smtClean="0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13 </a:t>
              </a:r>
              <a:r>
                <a:rPr lang="en-SG" sz="1400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Aug 2023 (Sun)</a:t>
              </a:r>
            </a:p>
            <a:p>
              <a:r>
                <a:rPr lang="en-SG" sz="1400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6pm to </a:t>
              </a:r>
              <a:r>
                <a:rPr lang="en-SG" sz="1400" smtClean="0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8pm</a:t>
              </a:r>
              <a:endParaRPr lang="en-SG" sz="140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3" name="TextBox 212"/>
            <p:cNvSpPr txBox="1"/>
            <p:nvPr/>
          </p:nvSpPr>
          <p:spPr>
            <a:xfrm>
              <a:off x="10315558" y="9395172"/>
              <a:ext cx="1696726" cy="997535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SG" sz="1400" smtClean="0">
                  <a:solidFill>
                    <a:srgbClr val="FFC97F"/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Where</a:t>
              </a:r>
              <a:r>
                <a:rPr lang="en-SG" sz="1400">
                  <a:solidFill>
                    <a:srgbClr val="FFC97F"/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: </a:t>
              </a:r>
            </a:p>
            <a:p>
              <a:r>
                <a:rPr lang="en-SG" sz="1400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Yorimichi Yakitori Izakaya </a:t>
              </a:r>
            </a:p>
            <a:p>
              <a:r>
                <a:rPr lang="en-SG" sz="1400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@Beach </a:t>
              </a:r>
              <a:r>
                <a:rPr lang="en-SG" sz="1400" smtClean="0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Rd</a:t>
              </a:r>
              <a:endParaRPr lang="en-SG" sz="140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4" name="Rectangle 213"/>
            <p:cNvSpPr/>
            <p:nvPr/>
          </p:nvSpPr>
          <p:spPr>
            <a:xfrm>
              <a:off x="6876268" y="10361158"/>
              <a:ext cx="2754802" cy="2252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SG" sz="80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Price includes 8 course dinner and one-to-one rotation</a:t>
              </a:r>
            </a:p>
          </p:txBody>
        </p:sp>
        <p:sp>
          <p:nvSpPr>
            <p:cNvPr id="217" name="Parallelogram 216"/>
            <p:cNvSpPr/>
            <p:nvPr/>
          </p:nvSpPr>
          <p:spPr>
            <a:xfrm flipV="1">
              <a:off x="10849233" y="6148851"/>
              <a:ext cx="1699601" cy="1691679"/>
            </a:xfrm>
            <a:prstGeom prst="parallelogram">
              <a:avLst/>
            </a:prstGeom>
            <a:solidFill>
              <a:srgbClr val="FF505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22" name="Parallelogram 221"/>
            <p:cNvSpPr/>
            <p:nvPr/>
          </p:nvSpPr>
          <p:spPr>
            <a:xfrm flipV="1">
              <a:off x="10506246" y="6152169"/>
              <a:ext cx="1723106" cy="1274475"/>
            </a:xfrm>
            <a:prstGeom prst="parallelogram">
              <a:avLst/>
            </a:prstGeom>
            <a:solidFill>
              <a:srgbClr val="FF5050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20" name="TextBox 219"/>
            <p:cNvSpPr txBox="1"/>
            <p:nvPr/>
          </p:nvSpPr>
          <p:spPr>
            <a:xfrm>
              <a:off x="10923010" y="6204976"/>
              <a:ext cx="980813" cy="1015663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SG" sz="3000" smtClean="0">
                  <a:solidFill>
                    <a:schemeClr val="bg1">
                      <a:lumMod val="95000"/>
                    </a:schemeClr>
                  </a:solidFill>
                  <a:latin typeface="Bauhaus 93" panose="04030905020B02020C02" pitchFamily="82" charset="0"/>
                  <a:cs typeface="Arial" panose="020B0604020202020204" pitchFamily="34" charset="0"/>
                </a:rPr>
                <a:t>13</a:t>
              </a:r>
              <a:r>
                <a:rPr lang="en-SG" sz="3000" smtClean="0">
                  <a:solidFill>
                    <a:srgbClr val="FFC97F"/>
                  </a:solidFill>
                  <a:latin typeface="Bauhaus 93" panose="04030905020B02020C02" pitchFamily="82" charset="0"/>
                  <a:cs typeface="Arial" panose="020B0604020202020204" pitchFamily="34" charset="0"/>
                </a:rPr>
                <a:t> </a:t>
              </a:r>
            </a:p>
            <a:p>
              <a:pPr algn="ctr"/>
              <a:r>
                <a:rPr lang="en-SG" sz="3000" smtClean="0">
                  <a:solidFill>
                    <a:schemeClr val="bg1">
                      <a:lumMod val="95000"/>
                    </a:schemeClr>
                  </a:solidFill>
                  <a:latin typeface="Bauhaus 93" panose="04030905020B02020C02" pitchFamily="82" charset="0"/>
                  <a:cs typeface="Arial" panose="020B0604020202020204" pitchFamily="34" charset="0"/>
                </a:rPr>
                <a:t>AUG</a:t>
              </a:r>
              <a:endParaRPr lang="en-SG" sz="3000">
                <a:solidFill>
                  <a:schemeClr val="bg1">
                    <a:lumMod val="75000"/>
                  </a:schemeClr>
                </a:solidFill>
                <a:latin typeface="Bauhaus 93" panose="04030905020B02020C02" pitchFamily="82" charset="0"/>
                <a:cs typeface="Arial" panose="020B0604020202020204" pitchFamily="34" charset="0"/>
              </a:endParaRPr>
            </a:p>
          </p:txBody>
        </p:sp>
        <p:grpSp>
          <p:nvGrpSpPr>
            <p:cNvPr id="23" name="Group 22"/>
            <p:cNvGrpSpPr/>
            <p:nvPr/>
          </p:nvGrpSpPr>
          <p:grpSpPr>
            <a:xfrm>
              <a:off x="10762580" y="8076018"/>
              <a:ext cx="1527674" cy="1231733"/>
              <a:chOff x="-4029594" y="10642650"/>
              <a:chExt cx="1481159" cy="1178110"/>
            </a:xfrm>
          </p:grpSpPr>
          <p:pic>
            <p:nvPicPr>
              <p:cNvPr id="20" name="Picture 19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3966537" y="10642650"/>
                <a:ext cx="1341737" cy="1178110"/>
              </a:xfrm>
              <a:prstGeom prst="rect">
                <a:avLst/>
              </a:prstGeom>
            </p:spPr>
          </p:pic>
          <p:sp>
            <p:nvSpPr>
              <p:cNvPr id="12" name="Rectangle 11"/>
              <p:cNvSpPr/>
              <p:nvPr/>
            </p:nvSpPr>
            <p:spPr>
              <a:xfrm>
                <a:off x="-4029594" y="10896594"/>
                <a:ext cx="1481159" cy="6181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SG" smtClean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Arial" panose="020B0604020202020204" pitchFamily="34" charset="0"/>
                    <a:cs typeface="Arial" panose="020B0604020202020204" pitchFamily="34" charset="0"/>
                  </a:rPr>
                  <a:t>Introductory</a:t>
                </a:r>
              </a:p>
              <a:p>
                <a:pPr algn="ctr"/>
                <a:r>
                  <a:rPr lang="en-SG" smtClean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Arial" panose="020B0604020202020204" pitchFamily="34" charset="0"/>
                    <a:cs typeface="Arial" panose="020B0604020202020204" pitchFamily="34" charset="0"/>
                  </a:rPr>
                  <a:t>Price</a:t>
                </a:r>
              </a:p>
            </p:txBody>
          </p:sp>
        </p:grpSp>
      </p:grp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6128687"/>
              </p:ext>
            </p:extLst>
          </p:nvPr>
        </p:nvGraphicFramePr>
        <p:xfrm>
          <a:off x="1295355" y="5728846"/>
          <a:ext cx="9822587" cy="2519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66359">
                  <a:extLst>
                    <a:ext uri="{9D8B030D-6E8A-4147-A177-3AD203B41FA5}">
                      <a16:colId xmlns:a16="http://schemas.microsoft.com/office/drawing/2014/main" val="2146055699"/>
                    </a:ext>
                  </a:extLst>
                </a:gridCol>
                <a:gridCol w="1756228">
                  <a:extLst>
                    <a:ext uri="{9D8B030D-6E8A-4147-A177-3AD203B41FA5}">
                      <a16:colId xmlns:a16="http://schemas.microsoft.com/office/drawing/2014/main" val="209386142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SG" sz="2400" smtClean="0">
                          <a:solidFill>
                            <a:schemeClr val="bg1"/>
                          </a:solidFill>
                        </a:rPr>
                        <a:t>EVENT MANAGEMENT</a:t>
                      </a:r>
                      <a:endParaRPr lang="en-SG" sz="24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SG" sz="2400" smtClean="0">
                          <a:solidFill>
                            <a:schemeClr val="bg1"/>
                          </a:solidFill>
                        </a:rPr>
                        <a:t>Completion</a:t>
                      </a:r>
                      <a:endParaRPr lang="en-SG" sz="24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67118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24001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600" smtClean="0">
                          <a:solidFill>
                            <a:schemeClr val="bg1"/>
                          </a:solidFill>
                        </a:rPr>
                        <a:t>Confirm date and availability of restaurant before creating event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1364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24001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600" smtClean="0">
                          <a:solidFill>
                            <a:schemeClr val="bg1"/>
                          </a:solidFill>
                        </a:rPr>
                        <a:t>Send event to Eventbrite </a:t>
                      </a:r>
                      <a:r>
                        <a:rPr lang="en-SG" sz="1600" b="1" u="sng" kern="1200" baseline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28 days</a:t>
                      </a:r>
                      <a:r>
                        <a:rPr lang="en-SG" sz="1600" b="1" u="sng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SG" sz="1600" smtClean="0">
                          <a:solidFill>
                            <a:schemeClr val="bg1"/>
                          </a:solidFill>
                        </a:rPr>
                        <a:t>in advance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06621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24001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600" smtClean="0">
                          <a:solidFill>
                            <a:schemeClr val="bg1"/>
                          </a:solidFill>
                        </a:rPr>
                        <a:t>Create promo codes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16913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24001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600" smtClean="0">
                          <a:solidFill>
                            <a:schemeClr val="bg1"/>
                          </a:solidFill>
                        </a:rPr>
                        <a:t>Create two ticket types (male/female)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6559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sz="1600" smtClean="0">
                          <a:solidFill>
                            <a:schemeClr val="bg1"/>
                          </a:solidFill>
                        </a:rPr>
                        <a:t>Inform participants</a:t>
                      </a:r>
                      <a:r>
                        <a:rPr lang="en-SG" sz="1600" baseline="0" smtClean="0">
                          <a:solidFill>
                            <a:schemeClr val="bg1"/>
                          </a:solidFill>
                        </a:rPr>
                        <a:t> on </a:t>
                      </a:r>
                      <a:r>
                        <a:rPr lang="en-SG" sz="1600" b="1" u="sng" baseline="0" smtClean="0">
                          <a:solidFill>
                            <a:srgbClr val="FF0000"/>
                          </a:solidFill>
                        </a:rPr>
                        <a:t>Monday</a:t>
                      </a:r>
                      <a:r>
                        <a:rPr lang="en-SG" sz="1600" baseline="0" smtClean="0">
                          <a:solidFill>
                            <a:schemeClr val="bg1"/>
                          </a:solidFill>
                        </a:rPr>
                        <a:t> and </a:t>
                      </a:r>
                      <a:r>
                        <a:rPr lang="en-SG" sz="1600" b="1" u="sng" kern="1200" baseline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Saturday</a:t>
                      </a:r>
                      <a:r>
                        <a:rPr lang="en-SG" sz="1600" baseline="0" smtClean="0">
                          <a:solidFill>
                            <a:schemeClr val="bg1"/>
                          </a:solidFill>
                        </a:rPr>
                        <a:t> same week as the event date to remind them and to inform meeting place</a:t>
                      </a:r>
                      <a:endParaRPr lang="en-SG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050605"/>
                  </a:ext>
                </a:extLst>
              </a:tr>
            </a:tbl>
          </a:graphicData>
        </a:graphic>
      </p:graphicFrame>
      <p:grpSp>
        <p:nvGrpSpPr>
          <p:cNvPr id="11" name="Group 10"/>
          <p:cNvGrpSpPr/>
          <p:nvPr/>
        </p:nvGrpSpPr>
        <p:grpSpPr>
          <a:xfrm>
            <a:off x="13337559" y="13621188"/>
            <a:ext cx="4337885" cy="3860808"/>
            <a:chOff x="2247106" y="1685131"/>
            <a:chExt cx="19507200" cy="1463040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7106" y="1685131"/>
              <a:ext cx="19507200" cy="14630400"/>
            </a:xfrm>
            <a:prstGeom prst="rect">
              <a:avLst/>
            </a:prstGeom>
          </p:spPr>
        </p:pic>
        <p:cxnSp>
          <p:nvCxnSpPr>
            <p:cNvPr id="7" name="Straight Arrow Connector 6"/>
            <p:cNvCxnSpPr/>
            <p:nvPr/>
          </p:nvCxnSpPr>
          <p:spPr>
            <a:xfrm flipH="1">
              <a:off x="10275206" y="4267849"/>
              <a:ext cx="2685859" cy="207244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9" name="Oval 8"/>
            <p:cNvSpPr/>
            <p:nvPr/>
          </p:nvSpPr>
          <p:spPr>
            <a:xfrm>
              <a:off x="5365098" y="5723314"/>
              <a:ext cx="5931893" cy="4759631"/>
            </a:xfrm>
            <a:prstGeom prst="ellipse">
              <a:avLst/>
            </a:prstGeom>
            <a:solidFill>
              <a:schemeClr val="accent6">
                <a:alpha val="50000"/>
              </a:schemeClr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2334835" y="2841361"/>
              <a:ext cx="7776600" cy="3498927"/>
            </a:xfrm>
            <a:prstGeom prst="rect">
              <a:avLst/>
            </a:prstGeom>
            <a:solidFill>
              <a:srgbClr val="70AD47"/>
            </a:solidFill>
          </p:spPr>
          <p:txBody>
            <a:bodyPr wrap="square" rtlCol="0">
              <a:spAutoFit/>
            </a:bodyPr>
            <a:lstStyle/>
            <a:p>
              <a:r>
                <a:rPr lang="en-SG" b="1" u="sng" smtClean="0">
                  <a:solidFill>
                    <a:schemeClr val="bg1"/>
                  </a:solidFill>
                </a:rPr>
                <a:t>Gentlemen</a:t>
              </a:r>
            </a:p>
            <a:p>
              <a:r>
                <a:rPr lang="en-SG" b="1" u="sng" smtClean="0">
                  <a:solidFill>
                    <a:schemeClr val="bg1"/>
                  </a:solidFill>
                </a:rPr>
                <a:t>Meet at Entrance</a:t>
              </a:r>
              <a:endParaRPr lang="en-SG" b="1" u="sng">
                <a:solidFill>
                  <a:schemeClr val="bg1"/>
                </a:solidFill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9239086" y="13621187"/>
            <a:ext cx="3913817" cy="3860808"/>
            <a:chOff x="10888787" y="12399070"/>
            <a:chExt cx="3913817" cy="3860808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888787" y="12399070"/>
              <a:ext cx="3913817" cy="3860808"/>
            </a:xfrm>
            <a:prstGeom prst="rect">
              <a:avLst/>
            </a:prstGeom>
          </p:spPr>
        </p:pic>
        <p:sp>
          <p:nvSpPr>
            <p:cNvPr id="22" name="Oval 21"/>
            <p:cNvSpPr/>
            <p:nvPr/>
          </p:nvSpPr>
          <p:spPr>
            <a:xfrm rot="19911420">
              <a:off x="12916800" y="13632781"/>
              <a:ext cx="919459" cy="531967"/>
            </a:xfrm>
            <a:prstGeom prst="ellipse">
              <a:avLst/>
            </a:prstGeom>
            <a:solidFill>
              <a:srgbClr val="FF0000">
                <a:alpha val="50000"/>
              </a:srgb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1506867" y="12418525"/>
              <a:ext cx="1985300" cy="1169551"/>
            </a:xfrm>
            <a:prstGeom prst="rect">
              <a:avLst/>
            </a:prstGeom>
            <a:solidFill>
              <a:schemeClr val="tx1">
                <a:lumMod val="75000"/>
                <a:lumOff val="25000"/>
                <a:alpha val="95000"/>
              </a:schemeClr>
            </a:solidFill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SG" sz="1000" smtClean="0">
                  <a:solidFill>
                    <a:schemeClr val="bg1"/>
                  </a:solidFill>
                </a:rPr>
                <a:t>Alight at Nicholl Highway MRT.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SG" sz="1000" smtClean="0">
                  <a:solidFill>
                    <a:schemeClr val="bg1"/>
                  </a:solidFill>
                </a:rPr>
                <a:t>Take Exit A.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SG" sz="1000" smtClean="0">
                  <a:solidFill>
                    <a:schemeClr val="bg1"/>
                  </a:solidFill>
                </a:rPr>
                <a:t>Walk along the bridge.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SG" sz="1000" smtClean="0">
                  <a:solidFill>
                    <a:schemeClr val="bg1"/>
                  </a:solidFill>
                </a:rPr>
                <a:t>Look out for the stairs that leads down to St. John HQ.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SG" sz="1000" smtClean="0">
                  <a:solidFill>
                    <a:schemeClr val="bg1"/>
                  </a:solidFill>
                </a:rPr>
                <a:t>Walk farther and you would reach Golden Mile Tower. </a:t>
              </a:r>
              <a:endParaRPr lang="en-SG" sz="1000">
                <a:solidFill>
                  <a:schemeClr val="bg1"/>
                </a:solidFill>
              </a:endParaRPr>
            </a:p>
          </p:txBody>
        </p:sp>
        <p:sp>
          <p:nvSpPr>
            <p:cNvPr id="31" name="Oval 30"/>
            <p:cNvSpPr/>
            <p:nvPr/>
          </p:nvSpPr>
          <p:spPr>
            <a:xfrm rot="19911420">
              <a:off x="12039788" y="15388375"/>
              <a:ext cx="919459" cy="531967"/>
            </a:xfrm>
            <a:prstGeom prst="ellipse">
              <a:avLst/>
            </a:prstGeom>
            <a:solidFill>
              <a:srgbClr val="FF0000">
                <a:alpha val="50000"/>
              </a:srgb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graphicFrame>
        <p:nvGraphicFramePr>
          <p:cNvPr id="26" name="Table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1568515"/>
              </p:ext>
            </p:extLst>
          </p:nvPr>
        </p:nvGraphicFramePr>
        <p:xfrm>
          <a:off x="11508059" y="854610"/>
          <a:ext cx="10187784" cy="1173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87784">
                  <a:extLst>
                    <a:ext uri="{9D8B030D-6E8A-4147-A177-3AD203B41FA5}">
                      <a16:colId xmlns:a16="http://schemas.microsoft.com/office/drawing/2014/main" val="3136373459"/>
                    </a:ext>
                  </a:extLst>
                </a:gridCol>
              </a:tblGrid>
              <a:tr h="780176">
                <a:tc>
                  <a:txBody>
                    <a:bodyPr/>
                    <a:lstStyle/>
                    <a:p>
                      <a:pPr marL="0" marR="0" indent="0" algn="l" defTabSz="24001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3200" smtClean="0">
                          <a:solidFill>
                            <a:schemeClr val="tx1"/>
                          </a:solidFill>
                        </a:rPr>
                        <a:t>EVENT EMAIL</a:t>
                      </a:r>
                      <a:r>
                        <a:rPr lang="en-SG" sz="3200" baseline="0" smtClean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en-SG" sz="3200" smtClean="0">
                        <a:solidFill>
                          <a:schemeClr val="tx1"/>
                        </a:solidFill>
                      </a:endParaRPr>
                    </a:p>
                    <a:p>
                      <a:endParaRPr lang="en-SG" sz="16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8459707"/>
                  </a:ext>
                </a:extLst>
              </a:tr>
              <a:tr h="4478787">
                <a:tc>
                  <a:txBody>
                    <a:bodyPr/>
                    <a:lstStyle/>
                    <a:p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Dear Participant,</a:t>
                      </a:r>
                    </a:p>
                    <a:p>
                      <a:endParaRPr lang="en-US" sz="1600" b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Thank you for being a part of our upcoming Dining in the Dark event! This message serves as a reminder. We look forward to providing you with a unique and memorable experience. See you soon!</a:t>
                      </a:r>
                    </a:p>
                    <a:p>
                      <a:endParaRPr lang="en-US" sz="1600" b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For any issue on the day of the event, you can contact our staff @ </a:t>
                      </a:r>
                      <a:r>
                        <a:rPr lang="en-US" sz="1600" b="1" smtClean="0">
                          <a:solidFill>
                            <a:srgbClr val="FF0000"/>
                          </a:solidFill>
                        </a:rPr>
                        <a:t>87601459</a:t>
                      </a:r>
                    </a:p>
                    <a:p>
                      <a:endParaRPr lang="en-US" sz="1600" b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Date / Time: </a:t>
                      </a:r>
                      <a:r>
                        <a:rPr lang="en-US" sz="1600" b="1" smtClean="0">
                          <a:solidFill>
                            <a:srgbClr val="FF0000"/>
                          </a:solidFill>
                        </a:rPr>
                        <a:t>13 Aug (Sun) @ 6:00 pm</a:t>
                      </a:r>
                    </a:p>
                    <a:p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Place: Yorimichi Yakitori Izakaya</a:t>
                      </a:r>
                    </a:p>
                    <a:p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Address: 6001 Beach Rd, #01-02 GOLDEN MILE TOWER, Singapore 199589</a:t>
                      </a:r>
                    </a:p>
                    <a:p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Verification doc: Singpass, driving licence, IC, etc</a:t>
                      </a:r>
                    </a:p>
                    <a:p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Event registration: Screen shot of ticket.</a:t>
                      </a:r>
                    </a:p>
                    <a:p>
                      <a:endParaRPr lang="en-US" sz="1600" b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Below is a guide for those travelling from the train station</a:t>
                      </a:r>
                    </a:p>
                    <a:p>
                      <a:endParaRPr lang="en-US" sz="1600" b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Thanks,</a:t>
                      </a:r>
                    </a:p>
                    <a:p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Jamaica G. </a:t>
                      </a:r>
                    </a:p>
                    <a:p>
                      <a:endParaRPr lang="en-US" sz="1600" b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SG" sz="1600" b="0" smtClean="0">
                          <a:solidFill>
                            <a:schemeClr val="tx1"/>
                          </a:solidFill>
                          <a:hlinkClick r:id="rId7"/>
                        </a:rPr>
                        <a:t>https://www.streetdirectory.com/sg/golden-mile-complex/5001-beach-road-199588/12858_15512.html</a:t>
                      </a:r>
                      <a:endParaRPr lang="en-SG" sz="1600" b="0" smtClean="0">
                        <a:solidFill>
                          <a:schemeClr val="tx1"/>
                        </a:solidFill>
                      </a:endParaRPr>
                    </a:p>
                    <a:p>
                      <a:endParaRPr lang="en-SG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9371076"/>
                  </a:ext>
                </a:extLst>
              </a:tr>
              <a:tr h="5172276">
                <a:tc>
                  <a:txBody>
                    <a:bodyPr/>
                    <a:lstStyle/>
                    <a:p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Hi Gents,</a:t>
                      </a:r>
                      <a:endParaRPr lang="en-US" sz="1600" b="0" dirty="0" smtClean="0">
                        <a:solidFill>
                          <a:schemeClr val="tx1"/>
                        </a:solidFill>
                      </a:endParaRPr>
                    </a:p>
                    <a:p>
                      <a:endParaRPr lang="en-US" sz="1600" b="0" dirty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Thank you for being a part of our upcoming Dining in the Dark event! This message serves as a reminder. We look forward to providing you with a unique and memorable experience. See you soon!</a:t>
                      </a:r>
                    </a:p>
                    <a:p>
                      <a:endParaRPr lang="en-US" sz="1600" b="0" dirty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6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Please meet our </a:t>
                      </a:r>
                      <a:r>
                        <a:rPr lang="en-US" sz="1600" b="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staff with an </a:t>
                      </a:r>
                      <a:r>
                        <a:rPr lang="en-US" sz="1600" b="0" i="1" u="sng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Inner Soul Verse</a:t>
                      </a:r>
                      <a:r>
                        <a:rPr lang="en-US" sz="1600" b="0" i="1" u="none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armband </a:t>
                      </a:r>
                      <a:r>
                        <a:rPr lang="en-US" sz="16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 the entrance of the golden mile tower for registration and verification as depicted in the </a:t>
                      </a:r>
                      <a:r>
                        <a:rPr lang="en-US" sz="1600" b="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photo.</a:t>
                      </a:r>
                    </a:p>
                    <a:p>
                      <a:endParaRPr lang="en-US" sz="160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l" defTabSz="24001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For any issue on the day of the event, you can contact our staff @ </a:t>
                      </a:r>
                      <a:r>
                        <a:rPr lang="en-US" sz="1600" b="1" smtClean="0">
                          <a:solidFill>
                            <a:srgbClr val="FF0000"/>
                          </a:solidFill>
                        </a:rPr>
                        <a:t>87601459</a:t>
                      </a:r>
                    </a:p>
                    <a:p>
                      <a:endParaRPr lang="en-US" sz="160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algn="l" defTabSz="2400117" rtl="0" eaLnBrk="1" latinLnBrk="0" hangingPunct="1"/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Date / Time</a:t>
                      </a:r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en-US" sz="1600" b="1" kern="120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13 </a:t>
                      </a:r>
                      <a:r>
                        <a:rPr lang="en-US" sz="1600" b="1" kern="1200" dirty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Aug (Sun) @ 6:15 pm</a:t>
                      </a:r>
                    </a:p>
                    <a:p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Place: </a:t>
                      </a:r>
                      <a:r>
                        <a:rPr lang="en-US" sz="1600" b="0" dirty="0" err="1" smtClean="0">
                          <a:solidFill>
                            <a:schemeClr val="tx1"/>
                          </a:solidFill>
                        </a:rPr>
                        <a:t>Yorimichi</a:t>
                      </a:r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 Yakitori </a:t>
                      </a:r>
                      <a:r>
                        <a:rPr lang="en-US" sz="1600" b="0" dirty="0" err="1" smtClean="0">
                          <a:solidFill>
                            <a:schemeClr val="tx1"/>
                          </a:solidFill>
                        </a:rPr>
                        <a:t>Izakaya</a:t>
                      </a:r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  <a:p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Address: 6001 Beach Rd, #01-02 GOLDEN MILE TOWER, Singapore 199589 </a:t>
                      </a:r>
                    </a:p>
                    <a:p>
                      <a:pPr marL="0" marR="0" indent="0" algn="l" defTabSz="24001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Verification</a:t>
                      </a:r>
                      <a:r>
                        <a:rPr lang="en-US" sz="1600" b="0" baseline="0" dirty="0" smtClean="0">
                          <a:solidFill>
                            <a:schemeClr val="tx1"/>
                          </a:solidFill>
                        </a:rPr>
                        <a:t> doc: </a:t>
                      </a:r>
                      <a:r>
                        <a:rPr lang="en-US" sz="1600" b="0" baseline="0" dirty="0" err="1" smtClean="0">
                          <a:solidFill>
                            <a:schemeClr val="tx1"/>
                          </a:solidFill>
                        </a:rPr>
                        <a:t>Singpass</a:t>
                      </a:r>
                      <a:r>
                        <a:rPr lang="en-US" sz="1600" b="0" baseline="0" dirty="0" smtClean="0">
                          <a:solidFill>
                            <a:schemeClr val="tx1"/>
                          </a:solidFill>
                        </a:rPr>
                        <a:t>, driving </a:t>
                      </a:r>
                      <a:r>
                        <a:rPr lang="en-US" sz="1600" b="0" baseline="0" dirty="0" err="1" smtClean="0">
                          <a:solidFill>
                            <a:schemeClr val="tx1"/>
                          </a:solidFill>
                        </a:rPr>
                        <a:t>licence</a:t>
                      </a:r>
                      <a:r>
                        <a:rPr lang="en-US" sz="1600" b="0" baseline="0" dirty="0" smtClean="0">
                          <a:solidFill>
                            <a:schemeClr val="tx1"/>
                          </a:solidFill>
                        </a:rPr>
                        <a:t>, IC, </a:t>
                      </a:r>
                      <a:r>
                        <a:rPr lang="en-US" sz="1600" b="0" baseline="0" dirty="0" err="1" smtClean="0">
                          <a:solidFill>
                            <a:schemeClr val="tx1"/>
                          </a:solidFill>
                        </a:rPr>
                        <a:t>etc</a:t>
                      </a:r>
                      <a:endParaRPr lang="en-US" sz="160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l" defTabSz="24001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baseline="0" dirty="0" smtClean="0">
                          <a:solidFill>
                            <a:schemeClr val="tx1"/>
                          </a:solidFill>
                        </a:rPr>
                        <a:t>Event Registration: Screen shot of ticket.</a:t>
                      </a:r>
                    </a:p>
                    <a:p>
                      <a:pPr marL="0" marR="0" indent="0" algn="l" defTabSz="24001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b="0" dirty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Below </a:t>
                      </a:r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is a guide for those travelling from the train station</a:t>
                      </a:r>
                      <a:br>
                        <a:rPr lang="en-US" sz="1600" b="0" dirty="0" smtClean="0">
                          <a:solidFill>
                            <a:schemeClr val="tx1"/>
                          </a:solidFill>
                        </a:rPr>
                      </a:br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/>
                      </a:r>
                      <a:br>
                        <a:rPr lang="en-US" sz="1600" b="0" dirty="0" smtClean="0">
                          <a:solidFill>
                            <a:schemeClr val="tx1"/>
                          </a:solidFill>
                        </a:rPr>
                      </a:br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Thanks,</a:t>
                      </a:r>
                    </a:p>
                    <a:p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Jamaica G</a:t>
                      </a:r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. </a:t>
                      </a:r>
                    </a:p>
                    <a:p>
                      <a:endParaRPr lang="en-US" sz="1600" b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SG" sz="1600" b="0" smtClean="0">
                          <a:solidFill>
                            <a:schemeClr val="tx1"/>
                          </a:solidFill>
                          <a:hlinkClick r:id="rId7"/>
                        </a:rPr>
                        <a:t>https://www.streetdirectory.com/sg/golden-mile-complex/5001-beach-road-199588/12858_15512.html</a:t>
                      </a:r>
                      <a:endParaRPr lang="en-SG" sz="1600" b="0" smtClean="0">
                        <a:solidFill>
                          <a:schemeClr val="tx1"/>
                        </a:solidFill>
                      </a:endParaRPr>
                    </a:p>
                    <a:p>
                      <a:endParaRPr lang="en-SG" sz="1600" b="0" dirty="0" smtClean="0">
                        <a:solidFill>
                          <a:schemeClr val="tx1"/>
                        </a:solidFill>
                      </a:endParaRPr>
                    </a:p>
                    <a:p>
                      <a:endParaRPr lang="en-SG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8822413"/>
                  </a:ext>
                </a:extLst>
              </a:tr>
            </a:tbl>
          </a:graphicData>
        </a:graphic>
      </p:graphicFrame>
      <p:pic>
        <p:nvPicPr>
          <p:cNvPr id="28" name="Picture 2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019" y="10812756"/>
            <a:ext cx="6815328" cy="3831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489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296400" y="6995160"/>
            <a:ext cx="6732933" cy="47089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30000" smtClean="0">
                <a:solidFill>
                  <a:srgbClr val="FF0000"/>
                </a:solidFill>
              </a:rPr>
              <a:t>PUB</a:t>
            </a:r>
            <a:endParaRPr lang="en-SG" sz="300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0753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94" t="3652" r="6515" b="2712"/>
          <a:stretch/>
        </p:blipFill>
        <p:spPr>
          <a:xfrm rot="5400000">
            <a:off x="8071981" y="-857518"/>
            <a:ext cx="9000000" cy="18000000"/>
          </a:xfrm>
          <a:prstGeom prst="rect">
            <a:avLst/>
          </a:prstGeom>
          <a:gradFill>
            <a:gsLst>
              <a:gs pos="0">
                <a:schemeClr val="accent3">
                  <a:lumMod val="40000"/>
                  <a:lumOff val="60000"/>
                </a:schemeClr>
              </a:gs>
              <a:gs pos="20332">
                <a:schemeClr val="tx1">
                  <a:lumMod val="85000"/>
                  <a:lumOff val="15000"/>
                </a:schemeClr>
              </a:gs>
              <a:gs pos="8400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95000"/>
                  <a:lumOff val="5000"/>
                </a:schemeClr>
              </a:gs>
            </a:gsLst>
            <a:lin ang="10800000" scaled="0"/>
          </a:gradFill>
        </p:spPr>
      </p:pic>
      <p:sp>
        <p:nvSpPr>
          <p:cNvPr id="38" name="TextBox 37"/>
          <p:cNvSpPr txBox="1"/>
          <p:nvPr/>
        </p:nvSpPr>
        <p:spPr>
          <a:xfrm>
            <a:off x="13003465" y="9166693"/>
            <a:ext cx="2831213" cy="120032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SG" sz="2400" smtClean="0">
                <a:solidFill>
                  <a:srgbClr val="00B050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Ages: </a:t>
            </a:r>
            <a:endParaRPr lang="en-SG" sz="2400">
              <a:solidFill>
                <a:srgbClr val="00B050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  <a:p>
            <a:r>
              <a:rPr lang="en-SG"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Ladies: </a:t>
            </a:r>
            <a:r>
              <a:rPr lang="en-SG" sz="24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30-48</a:t>
            </a:r>
            <a:endParaRPr lang="en-SG" sz="24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SG"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Gentlemen: </a:t>
            </a:r>
            <a:r>
              <a:rPr lang="en-SG" sz="24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30-48</a:t>
            </a:r>
            <a:endParaRPr lang="en-SG" sz="24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5782128" y="9166693"/>
            <a:ext cx="2686161" cy="830997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SG" sz="2400" smtClean="0">
                <a:solidFill>
                  <a:srgbClr val="5B9BD5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When: </a:t>
            </a:r>
            <a:endParaRPr lang="en-SG" sz="2400">
              <a:solidFill>
                <a:srgbClr val="5B9BD5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  <a:p>
            <a:r>
              <a:rPr lang="en-SG" sz="24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Comng This Oct</a:t>
            </a:r>
            <a:endParaRPr lang="en-SG" sz="24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8450833" y="9166693"/>
            <a:ext cx="2049983" cy="1938992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SG" sz="2400" smtClean="0">
                <a:solidFill>
                  <a:srgbClr val="FF5050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Where</a:t>
            </a:r>
            <a:r>
              <a:rPr lang="en-SG" sz="2400">
                <a:solidFill>
                  <a:srgbClr val="FF5050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: </a:t>
            </a:r>
          </a:p>
          <a:p>
            <a:r>
              <a:rPr lang="en-SG"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Yorimichi Yakitori </a:t>
            </a:r>
            <a:r>
              <a:rPr lang="en-SG" sz="24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Izakaya</a:t>
            </a:r>
            <a:endParaRPr lang="en-SG" sz="24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SG"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@Beach Rd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8219238" y="6422040"/>
            <a:ext cx="3713063" cy="3656117"/>
            <a:chOff x="-13649705" y="15833856"/>
            <a:chExt cx="3392005" cy="3339982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3649705" y="15833856"/>
              <a:ext cx="3392005" cy="3339982"/>
            </a:xfrm>
            <a:prstGeom prst="rect">
              <a:avLst/>
            </a:prstGeom>
          </p:spPr>
        </p:pic>
        <p:sp>
          <p:nvSpPr>
            <p:cNvPr id="12" name="Rectangle 11"/>
            <p:cNvSpPr/>
            <p:nvPr/>
          </p:nvSpPr>
          <p:spPr>
            <a:xfrm>
              <a:off x="-13638836" y="15845342"/>
              <a:ext cx="3381136" cy="3303083"/>
            </a:xfrm>
            <a:prstGeom prst="rect">
              <a:avLst/>
            </a:prstGeom>
            <a:solidFill>
              <a:srgbClr val="00B0F0">
                <a:alpha val="40000"/>
              </a:srgbClr>
            </a:solidFill>
            <a:ln w="508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3972591" y="4004071"/>
            <a:ext cx="4377206" cy="4246028"/>
            <a:chOff x="6267839" y="6399747"/>
            <a:chExt cx="5028117" cy="4877433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67839" y="6399747"/>
              <a:ext cx="5023872" cy="4877433"/>
            </a:xfrm>
            <a:prstGeom prst="rect">
              <a:avLst/>
            </a:prstGeom>
          </p:spPr>
        </p:pic>
        <p:sp>
          <p:nvSpPr>
            <p:cNvPr id="41" name="Rectangle 40"/>
            <p:cNvSpPr/>
            <p:nvPr/>
          </p:nvSpPr>
          <p:spPr>
            <a:xfrm>
              <a:off x="6364304" y="6399747"/>
              <a:ext cx="4931652" cy="4877433"/>
            </a:xfrm>
            <a:prstGeom prst="rect">
              <a:avLst/>
            </a:prstGeom>
            <a:solidFill>
              <a:srgbClr val="FFC000">
                <a:alpha val="40000"/>
              </a:srgbClr>
            </a:solidFill>
            <a:ln w="508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12571981" y="4717421"/>
            <a:ext cx="519699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6000">
                <a:solidFill>
                  <a:srgbClr val="FF5050"/>
                </a:solidFill>
                <a:latin typeface="Bauhaus 93" panose="04030905020B02020C02" pitchFamily="82" charset="0"/>
              </a:rPr>
              <a:t>Carpe</a:t>
            </a:r>
            <a:r>
              <a:rPr lang="en-SG" sz="6000">
                <a:solidFill>
                  <a:srgbClr val="5D7AAF"/>
                </a:solidFill>
                <a:latin typeface="Bauhaus 93" panose="04030905020B02020C02" pitchFamily="82" charset="0"/>
              </a:rPr>
              <a:t> </a:t>
            </a:r>
            <a:r>
              <a:rPr lang="en-SG" sz="6000" smtClean="0">
                <a:solidFill>
                  <a:srgbClr val="00B050"/>
                </a:solidFill>
                <a:latin typeface="Bauhaus 93" panose="04030905020B02020C02" pitchFamily="82" charset="0"/>
              </a:rPr>
              <a:t>vinum</a:t>
            </a:r>
            <a:r>
              <a:rPr lang="en-SG" sz="6000" smtClean="0">
                <a:solidFill>
                  <a:srgbClr val="5D7AAF"/>
                </a:solidFill>
                <a:latin typeface="Bauhaus 93" panose="04030905020B02020C02" pitchFamily="82" charset="0"/>
              </a:rPr>
              <a:t> </a:t>
            </a:r>
            <a:r>
              <a:rPr lang="en-SG" sz="6000">
                <a:solidFill>
                  <a:srgbClr val="FF5050"/>
                </a:solidFill>
                <a:latin typeface="Bauhaus 93" panose="04030905020B02020C02" pitchFamily="82" charset="0"/>
              </a:rPr>
              <a:t>Carpe</a:t>
            </a:r>
            <a:r>
              <a:rPr lang="en-SG" sz="6000" smtClean="0">
                <a:solidFill>
                  <a:srgbClr val="00B050"/>
                </a:solidFill>
                <a:latin typeface="Bauhaus 93" panose="04030905020B02020C02" pitchFamily="82" charset="0"/>
              </a:rPr>
              <a:t> </a:t>
            </a:r>
            <a:r>
              <a:rPr lang="en-SG" sz="6000" smtClean="0">
                <a:solidFill>
                  <a:srgbClr val="5D7AAF"/>
                </a:solidFill>
                <a:latin typeface="Bauhaus 93" panose="04030905020B02020C02" pitchFamily="82" charset="0"/>
              </a:rPr>
              <a:t>diem</a:t>
            </a:r>
            <a:endParaRPr lang="en-SG" sz="6000">
              <a:solidFill>
                <a:srgbClr val="00B050"/>
              </a:solidFill>
              <a:latin typeface="Bauhaus 93" panose="04030905020B02020C02" pitchFamily="82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0251086" y="4893234"/>
            <a:ext cx="27162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>
                <a:solidFill>
                  <a:schemeClr val="bg2">
                    <a:lumMod val="50000"/>
                  </a:schemeClr>
                </a:solidFill>
                <a:latin typeface="Arial Narrow" panose="020B0606020202030204" pitchFamily="34" charset="0"/>
                <a:ea typeface="Söhne"/>
              </a:rPr>
              <a:t>INNER SOUL VERSE </a:t>
            </a:r>
            <a:endParaRPr lang="en-SG" smtClean="0">
              <a:solidFill>
                <a:schemeClr val="bg2">
                  <a:lumMod val="50000"/>
                </a:schemeClr>
              </a:solidFill>
              <a:latin typeface="Arial Narrow" panose="020B0606020202030204" pitchFamily="34" charset="0"/>
              <a:ea typeface="Söhne"/>
            </a:endParaRPr>
          </a:p>
          <a:p>
            <a:pPr algn="ctr"/>
            <a:r>
              <a:rPr lang="en-SG" smtClean="0">
                <a:solidFill>
                  <a:schemeClr val="bg2">
                    <a:lumMod val="50000"/>
                  </a:schemeClr>
                </a:solidFill>
                <a:latin typeface="Arial Narrow" panose="020B0606020202030204" pitchFamily="34" charset="0"/>
                <a:ea typeface="Söhne"/>
              </a:rPr>
              <a:t>PRESENTS</a:t>
            </a:r>
            <a:endParaRPr lang="en-SG">
              <a:solidFill>
                <a:schemeClr val="bg2">
                  <a:lumMod val="50000"/>
                </a:schemeClr>
              </a:solidFill>
              <a:latin typeface="Arial Narrow" panose="020B0606020202030204" pitchFamily="34" charset="0"/>
              <a:ea typeface="Söhne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16085551" y="17985327"/>
            <a:ext cx="291297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20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Price includes </a:t>
            </a:r>
            <a:r>
              <a:rPr lang="en-SG" sz="1200" smtClean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facilitation only.</a:t>
            </a:r>
          </a:p>
          <a:p>
            <a:r>
              <a:rPr lang="en-SG" sz="1200" smtClean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See event details for minimum spending</a:t>
            </a:r>
            <a:endParaRPr lang="en-SG" sz="120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5183526" y="8142482"/>
            <a:ext cx="3765287" cy="3661293"/>
            <a:chOff x="3332952" y="11934336"/>
            <a:chExt cx="4378782" cy="4257845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2952" y="11934336"/>
              <a:ext cx="4378782" cy="4257845"/>
            </a:xfrm>
            <a:prstGeom prst="rect">
              <a:avLst/>
            </a:prstGeom>
          </p:spPr>
        </p:pic>
        <p:sp>
          <p:nvSpPr>
            <p:cNvPr id="42" name="Rectangle 41"/>
            <p:cNvSpPr/>
            <p:nvPr/>
          </p:nvSpPr>
          <p:spPr>
            <a:xfrm>
              <a:off x="3332952" y="11934336"/>
              <a:ext cx="4378781" cy="4257845"/>
            </a:xfrm>
            <a:prstGeom prst="rect">
              <a:avLst/>
            </a:prstGeom>
            <a:solidFill>
              <a:srgbClr val="FF0000">
                <a:alpha val="30000"/>
              </a:srgbClr>
            </a:solidFill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sp>
        <p:nvSpPr>
          <p:cNvPr id="86" name="Rectangle 85"/>
          <p:cNvSpPr/>
          <p:nvPr/>
        </p:nvSpPr>
        <p:spPr>
          <a:xfrm>
            <a:off x="12967333" y="6752927"/>
            <a:ext cx="547198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E2B271"/>
                </a:solidFill>
              </a:rPr>
              <a:t>Seize the </a:t>
            </a:r>
            <a:r>
              <a:rPr lang="en-US" sz="2400" smtClean="0">
                <a:solidFill>
                  <a:srgbClr val="E2B271"/>
                </a:solidFill>
              </a:rPr>
              <a:t>Wine (Sake), </a:t>
            </a:r>
            <a:r>
              <a:rPr lang="en-US" sz="2400">
                <a:solidFill>
                  <a:srgbClr val="E2B271"/>
                </a:solidFill>
              </a:rPr>
              <a:t>Seize the Day!</a:t>
            </a:r>
          </a:p>
          <a:p>
            <a:pPr lvl="0" algn="just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E2B271"/>
                </a:solidFill>
              </a:rPr>
              <a:t>With hearts aglow and spirits free, </a:t>
            </a:r>
            <a:endParaRPr lang="en-US" sz="2400" smtClean="0">
              <a:solidFill>
                <a:srgbClr val="E2B271"/>
              </a:solidFill>
            </a:endParaRPr>
          </a:p>
          <a:p>
            <a:pPr lvl="0" algn="just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smtClean="0">
                <a:solidFill>
                  <a:srgbClr val="E2B271"/>
                </a:solidFill>
              </a:rPr>
              <a:t>In </a:t>
            </a:r>
            <a:r>
              <a:rPr lang="en-US" sz="2400">
                <a:solidFill>
                  <a:srgbClr val="E2B271"/>
                </a:solidFill>
              </a:rPr>
              <a:t>this event, our souls shall be, </a:t>
            </a:r>
            <a:endParaRPr lang="en-US" sz="2400" smtClean="0">
              <a:solidFill>
                <a:srgbClr val="E2B271"/>
              </a:solidFill>
            </a:endParaRPr>
          </a:p>
          <a:p>
            <a:pPr lvl="0" algn="just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smtClean="0">
                <a:solidFill>
                  <a:srgbClr val="E2B271"/>
                </a:solidFill>
              </a:rPr>
              <a:t>A </a:t>
            </a:r>
            <a:r>
              <a:rPr lang="en-US" sz="2400">
                <a:solidFill>
                  <a:srgbClr val="E2B271"/>
                </a:solidFill>
              </a:rPr>
              <a:t>celebration of the single heart, </a:t>
            </a:r>
            <a:endParaRPr lang="en-US" sz="2400" smtClean="0">
              <a:solidFill>
                <a:srgbClr val="E2B271"/>
              </a:solidFill>
            </a:endParaRPr>
          </a:p>
          <a:p>
            <a:pPr lvl="0" algn="just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smtClean="0">
                <a:solidFill>
                  <a:srgbClr val="E2B271"/>
                </a:solidFill>
              </a:rPr>
              <a:t>Where </a:t>
            </a:r>
            <a:r>
              <a:rPr lang="en-US" sz="2400">
                <a:solidFill>
                  <a:srgbClr val="E2B271"/>
                </a:solidFill>
              </a:rPr>
              <a:t>meaningful connections start</a:t>
            </a:r>
          </a:p>
        </p:txBody>
      </p:sp>
      <p:sp>
        <p:nvSpPr>
          <p:cNvPr id="88" name="TextBox 87"/>
          <p:cNvSpPr txBox="1"/>
          <p:nvPr/>
        </p:nvSpPr>
        <p:spPr>
          <a:xfrm>
            <a:off x="19123617" y="4572931"/>
            <a:ext cx="1597396" cy="120032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SG" sz="3600" smtClean="0">
                <a:solidFill>
                  <a:schemeClr val="bg1"/>
                </a:solidFill>
                <a:latin typeface="Bauhaus 93" panose="04030905020B02020C02" pitchFamily="82" charset="0"/>
                <a:cs typeface="Arial" panose="020B0604020202020204" pitchFamily="34" charset="0"/>
              </a:rPr>
              <a:t>THIS</a:t>
            </a:r>
          </a:p>
          <a:p>
            <a:pPr algn="ctr"/>
            <a:r>
              <a:rPr lang="en-SG" sz="3600" smtClean="0">
                <a:solidFill>
                  <a:schemeClr val="bg1"/>
                </a:solidFill>
                <a:latin typeface="Bauhaus 93" panose="04030905020B02020C02" pitchFamily="82" charset="0"/>
                <a:cs typeface="Arial" panose="020B0604020202020204" pitchFamily="34" charset="0"/>
              </a:rPr>
              <a:t>OCT</a:t>
            </a:r>
            <a:endParaRPr lang="en-SG" sz="3600">
              <a:solidFill>
                <a:schemeClr val="bg1"/>
              </a:solidFill>
              <a:latin typeface="Bauhaus 93" panose="04030905020B02020C02" pitchFamily="82" charset="0"/>
              <a:cs typeface="Arial" panose="020B0604020202020204" pitchFamily="34" charset="0"/>
            </a:endParaRPr>
          </a:p>
        </p:txBody>
      </p:sp>
      <p:sp>
        <p:nvSpPr>
          <p:cNvPr id="89" name="Rounded Rectangle 88"/>
          <p:cNvSpPr/>
          <p:nvPr/>
        </p:nvSpPr>
        <p:spPr>
          <a:xfrm>
            <a:off x="19202315" y="4453095"/>
            <a:ext cx="1440000" cy="1440000"/>
          </a:xfrm>
          <a:prstGeom prst="round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bg1"/>
              </a:solidFill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6964364" y="5729163"/>
            <a:ext cx="3195383" cy="3165460"/>
            <a:chOff x="11300553" y="14159779"/>
            <a:chExt cx="5451679" cy="5400627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300553" y="14159779"/>
              <a:ext cx="5451678" cy="5400627"/>
            </a:xfrm>
            <a:prstGeom prst="rect">
              <a:avLst/>
            </a:prstGeom>
            <a:solidFill>
              <a:srgbClr val="00B050"/>
            </a:solidFill>
          </p:spPr>
        </p:pic>
        <p:sp>
          <p:nvSpPr>
            <p:cNvPr id="43" name="Rectangle 42"/>
            <p:cNvSpPr/>
            <p:nvPr/>
          </p:nvSpPr>
          <p:spPr>
            <a:xfrm>
              <a:off x="11300553" y="14159779"/>
              <a:ext cx="5451679" cy="5400627"/>
            </a:xfrm>
            <a:prstGeom prst="rect">
              <a:avLst/>
            </a:prstGeom>
            <a:solidFill>
              <a:srgbClr val="00B050">
                <a:alpha val="40000"/>
              </a:srgbClr>
            </a:solidFill>
            <a:ln w="508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</p:spTree>
    <p:extLst>
      <p:ext uri="{BB962C8B-B14F-4D97-AF65-F5344CB8AC3E}">
        <p14:creationId xmlns:p14="http://schemas.microsoft.com/office/powerpoint/2010/main" val="2886766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492240" y="7955280"/>
            <a:ext cx="13079093" cy="47089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30000" smtClean="0">
                <a:solidFill>
                  <a:srgbClr val="FF0000"/>
                </a:solidFill>
              </a:rPr>
              <a:t>ENCORE</a:t>
            </a:r>
            <a:endParaRPr lang="en-SG" sz="300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904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  <a14:imgEffect>
                      <a14:colorTemperature colorTemp="4700"/>
                    </a14:imgEffect>
                    <a14:imgEffect>
                      <a14:saturation sat="0"/>
                    </a14:imgEffect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7713" y="4675236"/>
            <a:ext cx="9708768" cy="8354058"/>
          </a:xfrm>
          <a:prstGeom prst="rect">
            <a:avLst/>
          </a:prstGeom>
        </p:spPr>
      </p:pic>
      <p:pic>
        <p:nvPicPr>
          <p:cNvPr id="53" name="Picture 52"/>
          <p:cNvPicPr preferRelativeResize="0">
            <a:picLocks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9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785773" y="-206789"/>
            <a:ext cx="9000000" cy="18000000"/>
          </a:xfrm>
          <a:prstGeom prst="rect">
            <a:avLst/>
          </a:prstGeom>
          <a:blipFill dpi="0" rotWithShape="1">
            <a:blip r:embed="rId6">
              <a:alphaModFix amt="94000"/>
            </a:blip>
            <a:srcRect/>
            <a:tile tx="0" ty="0" sx="100000" sy="100000" flip="none" algn="tl"/>
          </a:blipFill>
          <a:ln>
            <a:noFill/>
          </a:ln>
        </p:spPr>
      </p:pic>
      <p:sp>
        <p:nvSpPr>
          <p:cNvPr id="13" name="Rectangle 12"/>
          <p:cNvSpPr/>
          <p:nvPr/>
        </p:nvSpPr>
        <p:spPr>
          <a:xfrm>
            <a:off x="7111742" y="7097877"/>
            <a:ext cx="684259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3600" smtClean="0">
                <a:latin typeface="Adobe Myungjo Std M" panose="02020600000000000000" pitchFamily="18" charset="-128"/>
                <a:ea typeface="Adobe Myungjo Std M" panose="02020600000000000000" pitchFamily="18" charset="-128"/>
              </a:rPr>
              <a:t>The past a stepping stone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3600" smtClean="0">
                <a:latin typeface="Adobe Myungjo Std M" panose="02020600000000000000" pitchFamily="18" charset="-128"/>
                <a:ea typeface="Adobe Myungjo Std M" panose="02020600000000000000" pitchFamily="18" charset="-128"/>
              </a:rPr>
              <a:t>A new chapter awaits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3600" smtClean="0">
                <a:latin typeface="Adobe Myungjo Std M" panose="02020600000000000000" pitchFamily="18" charset="-128"/>
                <a:ea typeface="Adobe Myungjo Std M" panose="02020600000000000000" pitchFamily="18" charset="-128"/>
              </a:rPr>
              <a:t>A second chance to connect 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3600" smtClean="0">
                <a:latin typeface="Adobe Myungjo Std M" panose="02020600000000000000" pitchFamily="18" charset="-128"/>
                <a:ea typeface="Adobe Myungjo Std M" panose="02020600000000000000" pitchFamily="18" charset="-128"/>
              </a:rPr>
              <a:t>A new future to greet</a:t>
            </a:r>
            <a:endParaRPr lang="en-US" altLang="zh-CN" sz="3600">
              <a:latin typeface="Adobe Myungjo Std M" panose="02020600000000000000" pitchFamily="18" charset="-128"/>
              <a:ea typeface="Adobe Myungjo Std M" panose="02020600000000000000" pitchFamily="18" charset="-128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848670" y="9964109"/>
            <a:ext cx="2419029" cy="1938992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SG" sz="2400" smtClean="0">
                <a:solidFill>
                  <a:srgbClr val="5D7AAF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Who: </a:t>
            </a:r>
            <a:endParaRPr lang="en-SG" sz="2400">
              <a:solidFill>
                <a:srgbClr val="5D7AAF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  <a:p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Romantics seeking a second chance in love</a:t>
            </a:r>
            <a:r>
              <a:rPr lang="en-US" sz="240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181914" y="9964109"/>
            <a:ext cx="2160000" cy="120032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SG" sz="2400">
                <a:solidFill>
                  <a:srgbClr val="5D7AAF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When: </a:t>
            </a:r>
          </a:p>
          <a:p>
            <a:r>
              <a:rPr lang="en-SG" sz="2400" smtClean="0">
                <a:latin typeface="Arial" panose="020B0604020202020204" pitchFamily="34" charset="0"/>
                <a:cs typeface="Arial" panose="020B0604020202020204" pitchFamily="34" charset="0"/>
              </a:rPr>
              <a:t>Coming this Oct</a:t>
            </a:r>
            <a:endParaRPr lang="en-SG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0256128" y="9964109"/>
            <a:ext cx="2160000" cy="1938992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SG" sz="2400">
                <a:solidFill>
                  <a:srgbClr val="5D7AAF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Where: </a:t>
            </a:r>
          </a:p>
          <a:p>
            <a:r>
              <a:rPr lang="en-SG" sz="2400">
                <a:latin typeface="Arial" panose="020B0604020202020204" pitchFamily="34" charset="0"/>
                <a:cs typeface="Arial" panose="020B0604020202020204" pitchFamily="34" charset="0"/>
              </a:rPr>
              <a:t>Yorimichi Yakitori Izakaya </a:t>
            </a:r>
          </a:p>
          <a:p>
            <a:r>
              <a:rPr lang="en-SG" sz="2400">
                <a:latin typeface="Arial" panose="020B0604020202020204" pitchFamily="34" charset="0"/>
                <a:cs typeface="Arial" panose="020B0604020202020204" pitchFamily="34" charset="0"/>
              </a:rPr>
              <a:t>@Beach </a:t>
            </a:r>
            <a:r>
              <a:rPr lang="en-SG" sz="2400" smtClean="0">
                <a:latin typeface="Arial" panose="020B0604020202020204" pitchFamily="34" charset="0"/>
                <a:cs typeface="Arial" panose="020B0604020202020204" pitchFamily="34" charset="0"/>
              </a:rPr>
              <a:t>Rd</a:t>
            </a:r>
            <a:endParaRPr lang="en-SG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8249125" y="5237946"/>
            <a:ext cx="1597396" cy="120032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SG" sz="3600" smtClean="0">
                <a:solidFill>
                  <a:srgbClr val="6282B5"/>
                </a:solidFill>
                <a:latin typeface="Bauhaus 93" panose="04030905020B02020C02" pitchFamily="82" charset="0"/>
                <a:cs typeface="Arial" panose="020B0604020202020204" pitchFamily="34" charset="0"/>
              </a:rPr>
              <a:t>THIS</a:t>
            </a:r>
          </a:p>
          <a:p>
            <a:pPr algn="ctr"/>
            <a:r>
              <a:rPr lang="en-SG" sz="3600" smtClean="0">
                <a:solidFill>
                  <a:srgbClr val="6282B5"/>
                </a:solidFill>
                <a:latin typeface="Bauhaus 93" panose="04030905020B02020C02" pitchFamily="82" charset="0"/>
                <a:cs typeface="Arial" panose="020B0604020202020204" pitchFamily="34" charset="0"/>
              </a:rPr>
              <a:t>OCT</a:t>
            </a:r>
            <a:endParaRPr lang="en-SG" sz="3600">
              <a:solidFill>
                <a:srgbClr val="6282B5"/>
              </a:solidFill>
              <a:latin typeface="Bauhaus 93" panose="04030905020B02020C02" pitchFamily="82" charset="0"/>
              <a:cs typeface="Arial" panose="020B0604020202020204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160649" y="6121465"/>
            <a:ext cx="359452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6000">
                <a:solidFill>
                  <a:srgbClr val="6282B5"/>
                </a:solidFill>
                <a:latin typeface="Bauhaus 93" panose="04030905020B02020C02" pitchFamily="82" charset="0"/>
                <a:cs typeface="Arial" panose="020B0604020202020204" pitchFamily="34" charset="0"/>
              </a:rPr>
              <a:t>ENCORE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940703" y="5446889"/>
            <a:ext cx="27162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>
                <a:latin typeface="Arial Narrow" panose="020B0606020202030204" pitchFamily="34" charset="0"/>
                <a:ea typeface="Söhne"/>
              </a:rPr>
              <a:t>INNER SOUL VERSE </a:t>
            </a:r>
            <a:endParaRPr lang="en-SG" smtClean="0">
              <a:latin typeface="Arial Narrow" panose="020B0606020202030204" pitchFamily="34" charset="0"/>
              <a:ea typeface="Söhne"/>
            </a:endParaRPr>
          </a:p>
          <a:p>
            <a:pPr algn="ctr"/>
            <a:r>
              <a:rPr lang="en-SG" smtClean="0">
                <a:latin typeface="Arial Narrow" panose="020B0606020202030204" pitchFamily="34" charset="0"/>
                <a:ea typeface="Söhne"/>
              </a:rPr>
              <a:t>PRESENTS</a:t>
            </a:r>
            <a:endParaRPr lang="en-SG">
              <a:latin typeface="Arial Narrow" panose="020B0606020202030204" pitchFamily="34" charset="0"/>
              <a:ea typeface="Söhne"/>
            </a:endParaRPr>
          </a:p>
        </p:txBody>
      </p:sp>
      <p:pic>
        <p:nvPicPr>
          <p:cNvPr id="51" name="Picture 50"/>
          <p:cNvPicPr>
            <a:picLocks noChangeAspect="1"/>
          </p:cNvPicPr>
          <p:nvPr/>
        </p:nvPicPr>
        <p:blipFill>
          <a:blip r:embed="rId7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2887" y="6966105"/>
            <a:ext cx="7277595" cy="5919111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18327823" y="5118110"/>
            <a:ext cx="1440000" cy="1440000"/>
          </a:xfrm>
          <a:prstGeom prst="roundRect">
            <a:avLst/>
          </a:prstGeom>
          <a:noFill/>
          <a:ln w="76200">
            <a:solidFill>
              <a:srgbClr val="6282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4" name="TextBox 53"/>
          <p:cNvSpPr txBox="1"/>
          <p:nvPr/>
        </p:nvSpPr>
        <p:spPr>
          <a:xfrm>
            <a:off x="-16110829" y="2415601"/>
            <a:ext cx="12647465" cy="112646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5400" smtClean="0"/>
              <a:t>Event Brite (ENCORE)</a:t>
            </a:r>
            <a:endParaRPr lang="en-SG" sz="2400" smtClean="0"/>
          </a:p>
          <a:p>
            <a:endParaRPr lang="en-US" sz="2400" smtClean="0"/>
          </a:p>
          <a:p>
            <a:r>
              <a:rPr lang="en-US" sz="2400" smtClean="0"/>
              <a:t>Event Title: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Singles </a:t>
            </a:r>
            <a:r>
              <a:rPr lang="en-US" sz="2400" smtClean="0"/>
              <a:t>Encore Dining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smtClean="0"/>
          </a:p>
          <a:p>
            <a:r>
              <a:rPr lang="en-US" sz="2400" smtClean="0"/>
              <a:t>Summary:</a:t>
            </a:r>
          </a:p>
          <a:p>
            <a:r>
              <a:rPr lang="en-US" sz="2400"/>
              <a:t>Encore event aims at those who believe in second </a:t>
            </a:r>
            <a:r>
              <a:rPr lang="en-US" sz="2400" smtClean="0"/>
              <a:t>chances in love</a:t>
            </a:r>
            <a:endParaRPr lang="en-US" sz="2400"/>
          </a:p>
          <a:p>
            <a:endParaRPr lang="en-US" sz="2400"/>
          </a:p>
          <a:p>
            <a:r>
              <a:rPr lang="en-US" sz="2400" smtClean="0"/>
              <a:t>Event:</a:t>
            </a:r>
          </a:p>
          <a:p>
            <a:r>
              <a:rPr lang="en-US" sz="2400"/>
              <a:t>Encore event aims at those who believe in second chances. Let your heart be open to the gentle possibility of love's encore. If you're divorced, a single parent, or simply unattached, Encore provides the perfect platform for you to connect, mingle, and potentially find that remarkable person who resonates with your unique journey</a:t>
            </a:r>
            <a:r>
              <a:rPr lang="en-US" sz="2400" smtClean="0"/>
              <a:t>.</a:t>
            </a:r>
          </a:p>
          <a:p>
            <a:endParaRPr lang="en-US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Dining session</a:t>
            </a:r>
            <a:r>
              <a:rPr lang="en-US" sz="2400" smtClean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smtClean="0"/>
              <a:t>We </a:t>
            </a:r>
            <a:r>
              <a:rPr lang="en-US" sz="2400"/>
              <a:t>anticipate an attendance of 10-12 participants</a:t>
            </a:r>
            <a:r>
              <a:rPr lang="en-US" sz="2400" smtClean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smtClean="0"/>
              <a:t>Event </a:t>
            </a:r>
            <a:r>
              <a:rPr lang="en-US" sz="2400"/>
              <a:t>facilitation will be available to ensure participants have the opportunity to interact and mingle with each other</a:t>
            </a:r>
            <a:r>
              <a:rPr lang="en-US" sz="2400" smtClean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smtClean="0"/>
              <a:t>There </a:t>
            </a:r>
            <a:r>
              <a:rPr lang="en-US" sz="2400"/>
              <a:t>is a </a:t>
            </a:r>
            <a:r>
              <a:rPr lang="en-US" sz="2400" b="1"/>
              <a:t>minimum spending requirement </a:t>
            </a:r>
            <a:r>
              <a:rPr lang="en-US" sz="2400"/>
              <a:t>of $20 at the restaurant</a:t>
            </a:r>
            <a:r>
              <a:rPr lang="en-US" sz="2400" smtClean="0"/>
              <a:t>.</a:t>
            </a:r>
          </a:p>
          <a:p>
            <a:endParaRPr lang="en-US" sz="2400"/>
          </a:p>
          <a:p>
            <a:r>
              <a:rPr lang="en-US" sz="2400" smtClean="0"/>
              <a:t>Requirements: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smtClean="0"/>
              <a:t>Participants </a:t>
            </a:r>
            <a:r>
              <a:rPr lang="en-US" sz="2400"/>
              <a:t>are shall be of unmarried marital status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smtClean="0"/>
              <a:t>Participants </a:t>
            </a:r>
            <a:r>
              <a:rPr lang="en-US" sz="2400"/>
              <a:t>are to present proof of </a:t>
            </a:r>
            <a:r>
              <a:rPr lang="en-US" sz="2400" smtClean="0"/>
              <a:t>the abovementioned requirements </a:t>
            </a:r>
            <a:r>
              <a:rPr lang="en-US" sz="2400"/>
              <a:t>(eg, </a:t>
            </a:r>
            <a:r>
              <a:rPr lang="en-US" sz="2400" smtClean="0"/>
              <a:t>Singpass). </a:t>
            </a:r>
            <a:endParaRPr lang="en-US" sz="2400"/>
          </a:p>
          <a:p>
            <a:endParaRPr lang="en-US" sz="2400" smtClean="0"/>
          </a:p>
          <a:p>
            <a:endParaRPr lang="en-US" sz="2400" smtClean="0"/>
          </a:p>
          <a:p>
            <a:r>
              <a:rPr lang="en-US" sz="2400" smtClean="0"/>
              <a:t>Contact </a:t>
            </a:r>
            <a:r>
              <a:rPr lang="en-US" sz="2400"/>
              <a:t>us: i﻿</a:t>
            </a:r>
            <a:r>
              <a:rPr lang="en-US" sz="2400" smtClean="0"/>
              <a:t>nnersoulverse@gmail.com  |  Visit </a:t>
            </a:r>
            <a:r>
              <a:rPr lang="en-US" sz="2400"/>
              <a:t>us:</a:t>
            </a:r>
            <a:r>
              <a:rPr lang="en-US" sz="2400">
                <a:hlinkClick r:id="rId8"/>
              </a:rPr>
              <a:t> www.innersoulverse.com</a:t>
            </a:r>
            <a:endParaRPr lang="en-US" sz="2400"/>
          </a:p>
          <a:p>
            <a:endParaRPr lang="en-SG" sz="2400"/>
          </a:p>
          <a:p>
            <a:r>
              <a:rPr lang="en-SG" sz="2400" smtClean="0"/>
              <a:t>Cancellation and refund:</a:t>
            </a:r>
          </a:p>
          <a:p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879598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703791" y="8178305"/>
            <a:ext cx="6242415" cy="47089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30000" smtClean="0">
                <a:solidFill>
                  <a:srgbClr val="FF0000"/>
                </a:solidFill>
              </a:rPr>
              <a:t>KTV</a:t>
            </a:r>
            <a:endParaRPr lang="en-SG" sz="300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7828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50"/>
          <p:cNvSpPr/>
          <p:nvPr/>
        </p:nvSpPr>
        <p:spPr>
          <a:xfrm>
            <a:off x="2593916" y="3802396"/>
            <a:ext cx="18000000" cy="9000000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75000"/>
                </a:schemeClr>
              </a:gs>
              <a:gs pos="20332">
                <a:srgbClr val="FFC000"/>
              </a:gs>
              <a:gs pos="90000">
                <a:srgbClr val="FFC000"/>
              </a:gs>
              <a:gs pos="100000">
                <a:schemeClr val="accent6"/>
              </a:gs>
              <a:gs pos="0">
                <a:schemeClr val="accent4"/>
              </a:gs>
            </a:gsLst>
            <a:path path="rect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28"/>
          <a:stretch/>
        </p:blipFill>
        <p:spPr>
          <a:xfrm>
            <a:off x="2616776" y="5600843"/>
            <a:ext cx="7339440" cy="7190548"/>
          </a:xfrm>
          <a:prstGeom prst="rect">
            <a:avLst/>
          </a:prstGeom>
          <a:scene3d>
            <a:camera prst="orthographicFront">
              <a:rot lat="0" lon="10800000" rev="0"/>
            </a:camera>
            <a:lightRig rig="threePt" dir="t"/>
          </a:scene3d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301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96"/>
          <a:stretch/>
        </p:blipFill>
        <p:spPr>
          <a:xfrm>
            <a:off x="11770908" y="4145856"/>
            <a:ext cx="8796918" cy="86565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89577" y="6841146"/>
            <a:ext cx="2747865" cy="5961250"/>
          </a:xfrm>
          <a:prstGeom prst="rect">
            <a:avLst/>
          </a:prstGeom>
        </p:spPr>
      </p:pic>
      <p:sp>
        <p:nvSpPr>
          <p:cNvPr id="71" name="TextBox 70"/>
          <p:cNvSpPr txBox="1"/>
          <p:nvPr/>
        </p:nvSpPr>
        <p:spPr>
          <a:xfrm>
            <a:off x="9199573" y="7156435"/>
            <a:ext cx="2672290" cy="120032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SG" sz="2400" smtClean="0">
                <a:solidFill>
                  <a:srgbClr val="FF5050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Ages: </a:t>
            </a:r>
            <a:endParaRPr lang="en-SG" sz="2400">
              <a:solidFill>
                <a:srgbClr val="FF5050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  <a:p>
            <a:pPr algn="r"/>
            <a:r>
              <a:rPr lang="en-SG" sz="2400">
                <a:solidFill>
                  <a:srgbClr val="426C9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Ladies: </a:t>
            </a:r>
            <a:r>
              <a:rPr lang="en-SG" sz="2400" smtClean="0">
                <a:solidFill>
                  <a:srgbClr val="426C9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25-42</a:t>
            </a:r>
            <a:endParaRPr lang="en-SG" sz="2400">
              <a:solidFill>
                <a:srgbClr val="426C9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r>
              <a:rPr lang="en-SG" sz="2400">
                <a:solidFill>
                  <a:srgbClr val="426C9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Gentlemen: </a:t>
            </a:r>
            <a:r>
              <a:rPr lang="en-SG" sz="2400" smtClean="0">
                <a:solidFill>
                  <a:srgbClr val="426C9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25-42</a:t>
            </a:r>
            <a:endParaRPr lang="en-SG" sz="2400">
              <a:solidFill>
                <a:srgbClr val="426C9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10596603" y="10712632"/>
            <a:ext cx="2582368" cy="120032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SG" sz="2400">
                <a:solidFill>
                  <a:srgbClr val="FF5050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When: </a:t>
            </a:r>
            <a:endParaRPr lang="en-SG" sz="2400" smtClean="0">
              <a:solidFill>
                <a:srgbClr val="FF5050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  <a:p>
            <a:r>
              <a:rPr lang="en-SG" sz="2400" smtClean="0">
                <a:solidFill>
                  <a:srgbClr val="426C9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09 Sept 2023</a:t>
            </a:r>
          </a:p>
          <a:p>
            <a:r>
              <a:rPr lang="en-SG" sz="2400" smtClean="0">
                <a:solidFill>
                  <a:srgbClr val="426C9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4pm – 7pm</a:t>
            </a:r>
            <a:endParaRPr lang="en-SG" sz="2400">
              <a:solidFill>
                <a:srgbClr val="426C9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10096649" y="8601910"/>
            <a:ext cx="1982952" cy="1938992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SG" sz="2400">
                <a:solidFill>
                  <a:srgbClr val="FF5050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Where: </a:t>
            </a:r>
          </a:p>
          <a:p>
            <a:r>
              <a:rPr lang="en-SG" sz="2400">
                <a:solidFill>
                  <a:srgbClr val="426C9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Yorimichi Yakitori Izakaya </a:t>
            </a:r>
          </a:p>
          <a:p>
            <a:r>
              <a:rPr lang="en-SG" sz="2400">
                <a:solidFill>
                  <a:srgbClr val="426C9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@Beach Rd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4998045" y="5010023"/>
            <a:ext cx="100896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6000" smtClean="0">
                <a:solidFill>
                  <a:srgbClr val="FF5050"/>
                </a:solidFill>
                <a:latin typeface="Bauhaus 93" panose="04030905020B02020C02" pitchFamily="82" charset="0"/>
              </a:rPr>
              <a:t>SING YOUR HEARTS OUT</a:t>
            </a:r>
            <a:endParaRPr lang="en-SG" sz="6000">
              <a:solidFill>
                <a:srgbClr val="FF5050"/>
              </a:solidFill>
              <a:latin typeface="Bauhaus 93" panose="04030905020B02020C02" pitchFamily="82" charset="0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8882698" y="4350770"/>
            <a:ext cx="21128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>
                <a:solidFill>
                  <a:srgbClr val="FF5050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INNER SOUL VERSE </a:t>
            </a:r>
          </a:p>
          <a:p>
            <a:pPr algn="ctr"/>
            <a:r>
              <a:rPr lang="en-SG">
                <a:solidFill>
                  <a:srgbClr val="FF5050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PRESENTS</a:t>
            </a:r>
          </a:p>
        </p:txBody>
      </p:sp>
      <p:sp>
        <p:nvSpPr>
          <p:cNvPr id="80" name="Rectangle 79"/>
          <p:cNvSpPr/>
          <p:nvPr/>
        </p:nvSpPr>
        <p:spPr>
          <a:xfrm>
            <a:off x="6140102" y="5920417"/>
            <a:ext cx="5043653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3000">
                <a:solidFill>
                  <a:srgbClr val="FF5050"/>
                </a:solidFill>
                <a:latin typeface="Bauhaus 93" panose="04030905020B02020C02" pitchFamily="82" charset="0"/>
              </a:rPr>
              <a:t>...And love will find its way</a:t>
            </a:r>
          </a:p>
        </p:txBody>
      </p:sp>
      <p:sp>
        <p:nvSpPr>
          <p:cNvPr id="85" name="TextBox 84"/>
          <p:cNvSpPr txBox="1"/>
          <p:nvPr/>
        </p:nvSpPr>
        <p:spPr>
          <a:xfrm>
            <a:off x="3767714" y="4507494"/>
            <a:ext cx="1597396" cy="120032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SG" sz="3600" smtClean="0">
                <a:solidFill>
                  <a:srgbClr val="FF5050"/>
                </a:solidFill>
                <a:latin typeface="Bauhaus 93" panose="04030905020B02020C02" pitchFamily="82" charset="0"/>
                <a:cs typeface="Arial" panose="020B0604020202020204" pitchFamily="34" charset="0"/>
              </a:rPr>
              <a:t>09</a:t>
            </a:r>
          </a:p>
          <a:p>
            <a:pPr algn="ctr"/>
            <a:r>
              <a:rPr lang="en-SG" sz="3600" smtClean="0">
                <a:solidFill>
                  <a:srgbClr val="FF5050"/>
                </a:solidFill>
                <a:latin typeface="Bauhaus 93" panose="04030905020B02020C02" pitchFamily="82" charset="0"/>
                <a:cs typeface="Arial" panose="020B0604020202020204" pitchFamily="34" charset="0"/>
              </a:rPr>
              <a:t>SEPT</a:t>
            </a:r>
            <a:endParaRPr lang="en-SG" sz="3600">
              <a:solidFill>
                <a:srgbClr val="FF5050"/>
              </a:solidFill>
              <a:latin typeface="Bauhaus 93" panose="04030905020B02020C02" pitchFamily="82" charset="0"/>
              <a:cs typeface="Arial" panose="020B0604020202020204" pitchFamily="34" charset="0"/>
            </a:endParaRPr>
          </a:p>
        </p:txBody>
      </p:sp>
      <p:sp>
        <p:nvSpPr>
          <p:cNvPr id="86" name="Rounded Rectangle 85"/>
          <p:cNvSpPr/>
          <p:nvPr/>
        </p:nvSpPr>
        <p:spPr>
          <a:xfrm>
            <a:off x="3846412" y="4387658"/>
            <a:ext cx="1440000" cy="1440000"/>
          </a:xfrm>
          <a:prstGeom prst="roundRect">
            <a:avLst/>
          </a:prstGeom>
          <a:noFill/>
          <a:ln w="76200">
            <a:solidFill>
              <a:srgbClr val="FF5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rgbClr val="FF505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-16110829" y="2415601"/>
            <a:ext cx="12647465" cy="123726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5400" smtClean="0"/>
              <a:t>Event Brite (KTV)</a:t>
            </a:r>
            <a:endParaRPr lang="en-SG" sz="2400" smtClean="0"/>
          </a:p>
          <a:p>
            <a:endParaRPr lang="en-US" sz="2400" smtClean="0"/>
          </a:p>
          <a:p>
            <a:r>
              <a:rPr lang="en-US" sz="2400" smtClean="0"/>
              <a:t>Event Title::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Singles </a:t>
            </a:r>
            <a:r>
              <a:rPr lang="en-US" sz="2400" smtClean="0"/>
              <a:t>karaoke</a:t>
            </a:r>
            <a:endParaRPr lang="en-US" sz="2400"/>
          </a:p>
          <a:p>
            <a:r>
              <a:rPr lang="en-US" sz="2400" smtClean="0"/>
              <a:t>Event Summary: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Singles karaoke, Food &amp; drinks, set against a backdrop of exciting </a:t>
            </a:r>
            <a:r>
              <a:rPr lang="en-US" sz="2400" smtClean="0"/>
              <a:t>lighting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/>
          </a:p>
          <a:p>
            <a:r>
              <a:rPr lang="en-US" sz="2400" smtClean="0"/>
              <a:t>Event:</a:t>
            </a:r>
          </a:p>
          <a:p>
            <a:r>
              <a:rPr lang="en-US" sz="2400" smtClean="0"/>
              <a:t>Showcase </a:t>
            </a:r>
            <a:r>
              <a:rPr lang="en-US" sz="2400"/>
              <a:t>your vocal talents. Or simply sit back and relish the event’s entertainment. Enhanced by a backdrop of exhilarating lighting, you're in for an absolute </a:t>
            </a:r>
            <a:r>
              <a:rPr lang="en-US" sz="2400" smtClean="0"/>
              <a:t>blast</a:t>
            </a:r>
          </a:p>
          <a:p>
            <a:endParaRPr lang="en-US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smtClean="0"/>
              <a:t>Karaoke session.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smtClean="0"/>
              <a:t>Food </a:t>
            </a:r>
            <a:r>
              <a:rPr lang="en-US" sz="2400"/>
              <a:t>orders will commence at 5pm onwards</a:t>
            </a:r>
            <a:r>
              <a:rPr lang="en-US" sz="2400" smtClean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smtClean="0"/>
              <a:t>We </a:t>
            </a:r>
            <a:r>
              <a:rPr lang="en-US" sz="2400"/>
              <a:t>anticipate an attendance of 10-12 participants.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smtClean="0"/>
              <a:t>Rotation </a:t>
            </a:r>
            <a:r>
              <a:rPr lang="en-US" sz="2400"/>
              <a:t>occur </a:t>
            </a:r>
            <a:r>
              <a:rPr lang="en-US" sz="2400" smtClean="0"/>
              <a:t>approximately every </a:t>
            </a:r>
            <a:r>
              <a:rPr lang="en-US" sz="2400"/>
              <a:t>10-12 </a:t>
            </a:r>
            <a:r>
              <a:rPr lang="en-US" sz="2400" smtClean="0"/>
              <a:t>minutes.</a:t>
            </a:r>
            <a:endParaRPr lang="en-US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The event will only </a:t>
            </a:r>
            <a:r>
              <a:rPr lang="en-US" sz="2400" b="1"/>
              <a:t>proceed </a:t>
            </a:r>
            <a:r>
              <a:rPr lang="en-US" sz="2400"/>
              <a:t>when the gender ratio are relatively balanced. </a:t>
            </a:r>
            <a:endParaRPr lang="en-US" sz="240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There is a minimum spending requirement of </a:t>
            </a:r>
            <a:r>
              <a:rPr lang="en-US" sz="2400" b="1"/>
              <a:t>$</a:t>
            </a:r>
            <a:r>
              <a:rPr lang="en-US" sz="2400" b="1" smtClean="0"/>
              <a:t>20 </a:t>
            </a:r>
            <a:r>
              <a:rPr lang="en-SG" sz="2400"/>
              <a:t>from the </a:t>
            </a:r>
            <a:r>
              <a:rPr lang="en-SG" sz="2400" smtClean="0"/>
              <a:t>restaurant</a:t>
            </a:r>
            <a:r>
              <a:rPr lang="en-US" sz="2400" smtClean="0"/>
              <a:t>. </a:t>
            </a:r>
            <a:endParaRPr lang="en-US" sz="2400"/>
          </a:p>
          <a:p>
            <a:endParaRPr lang="en-US" sz="2400"/>
          </a:p>
          <a:p>
            <a:r>
              <a:rPr lang="en-US" sz="2400"/>
              <a:t>Requirements: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For ladies age 25 - </a:t>
            </a:r>
            <a:r>
              <a:rPr lang="en-US" sz="2400" smtClean="0"/>
              <a:t>42.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smtClean="0"/>
              <a:t>For </a:t>
            </a:r>
            <a:r>
              <a:rPr lang="en-US" sz="2400"/>
              <a:t>gentlemen age </a:t>
            </a:r>
            <a:r>
              <a:rPr lang="en-US" sz="2400" smtClean="0"/>
              <a:t>25 - 42.</a:t>
            </a:r>
            <a:endParaRPr lang="en-US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smtClean="0"/>
              <a:t>Participants </a:t>
            </a:r>
            <a:r>
              <a:rPr lang="en-US" sz="2400"/>
              <a:t>are shall be of unmarried marital status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Participants are to present proof of </a:t>
            </a:r>
            <a:r>
              <a:rPr lang="en-US" sz="2400" smtClean="0"/>
              <a:t>the abovementioned requirements </a:t>
            </a:r>
            <a:r>
              <a:rPr lang="en-US" sz="2400"/>
              <a:t>(eg, </a:t>
            </a:r>
            <a:r>
              <a:rPr lang="en-US" sz="2400" smtClean="0"/>
              <a:t>Singpass). </a:t>
            </a:r>
            <a:endParaRPr lang="en-US" sz="2400"/>
          </a:p>
          <a:p>
            <a:endParaRPr lang="en-US" sz="2400" smtClean="0"/>
          </a:p>
          <a:p>
            <a:r>
              <a:rPr lang="en-US" sz="2400"/>
              <a:t>Additional Information</a:t>
            </a:r>
            <a:r>
              <a:rPr lang="en-US" sz="2400" smtClean="0"/>
              <a:t>:</a:t>
            </a:r>
            <a:endParaRPr lang="en-US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food and beverages are not included in the event and will be paid for separately by participants. </a:t>
            </a:r>
            <a:r>
              <a:rPr lang="en-US" sz="2400" b="1"/>
              <a:t>There is a minimum spending requirement of $20.</a:t>
            </a:r>
          </a:p>
          <a:p>
            <a:endParaRPr lang="en-US" sz="2400" smtClean="0"/>
          </a:p>
          <a:p>
            <a:r>
              <a:rPr lang="en-US" sz="2400" smtClean="0"/>
              <a:t>Contact </a:t>
            </a:r>
            <a:r>
              <a:rPr lang="en-US" sz="2400"/>
              <a:t>us: i﻿</a:t>
            </a:r>
            <a:r>
              <a:rPr lang="en-US" sz="2400" smtClean="0"/>
              <a:t>nnersoulverse@gmail.com  |  Visit </a:t>
            </a:r>
            <a:r>
              <a:rPr lang="en-US" sz="2400"/>
              <a:t>us:</a:t>
            </a:r>
            <a:r>
              <a:rPr lang="en-US" sz="2400">
                <a:hlinkClick r:id="rId6"/>
              </a:rPr>
              <a:t> www.innersoulverse.com</a:t>
            </a:r>
            <a:endParaRPr lang="en-US" sz="2400"/>
          </a:p>
          <a:p>
            <a:endParaRPr lang="en-SG" sz="2400"/>
          </a:p>
          <a:p>
            <a:r>
              <a:rPr lang="en-SG" sz="2400" smtClean="0"/>
              <a:t>Cancellation and refund:</a:t>
            </a:r>
          </a:p>
          <a:p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452713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235378" y="5561229"/>
            <a:ext cx="11338168" cy="47089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30000" smtClean="0">
                <a:solidFill>
                  <a:srgbClr val="FF0000"/>
                </a:solidFill>
              </a:rPr>
              <a:t>VEGAN</a:t>
            </a:r>
            <a:endParaRPr lang="en-SG" sz="300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959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/>
          <p:cNvSpPr/>
          <p:nvPr/>
        </p:nvSpPr>
        <p:spPr>
          <a:xfrm>
            <a:off x="3596474" y="2934998"/>
            <a:ext cx="18000000" cy="9000000"/>
          </a:xfrm>
          <a:prstGeom prst="rect">
            <a:avLst/>
          </a:prstGeom>
          <a:solidFill>
            <a:srgbClr val="C0D9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5" name="TextBox 44"/>
          <p:cNvSpPr txBox="1"/>
          <p:nvPr/>
        </p:nvSpPr>
        <p:spPr>
          <a:xfrm>
            <a:off x="8655672" y="8044367"/>
            <a:ext cx="3176265" cy="120032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SG" sz="2400">
                <a:solidFill>
                  <a:srgbClr val="0070C0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Ages: </a:t>
            </a:r>
          </a:p>
          <a:p>
            <a:r>
              <a:rPr lang="en-SG" sz="2400">
                <a:solidFill>
                  <a:srgbClr val="AA180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Ladies: </a:t>
            </a:r>
            <a:r>
              <a:rPr lang="en-SG" sz="2400" smtClean="0">
                <a:solidFill>
                  <a:srgbClr val="AA180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25-40</a:t>
            </a:r>
          </a:p>
          <a:p>
            <a:r>
              <a:rPr lang="en-SG" sz="2400" smtClean="0">
                <a:solidFill>
                  <a:srgbClr val="AA180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Gentlemen</a:t>
            </a:r>
            <a:r>
              <a:rPr lang="en-SG" sz="2400">
                <a:solidFill>
                  <a:srgbClr val="AA180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SG" sz="2400" smtClean="0">
                <a:solidFill>
                  <a:srgbClr val="AA180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30-45</a:t>
            </a:r>
            <a:endParaRPr lang="en-SG" sz="2400">
              <a:solidFill>
                <a:srgbClr val="AA180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11404235" y="8044367"/>
            <a:ext cx="1982952" cy="1938992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SG" sz="2400">
                <a:solidFill>
                  <a:srgbClr val="0070C0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Where: </a:t>
            </a:r>
          </a:p>
          <a:p>
            <a:r>
              <a:rPr lang="en-SG" sz="2400">
                <a:solidFill>
                  <a:srgbClr val="AA180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Yorimichi Yakitori Izakaya </a:t>
            </a:r>
          </a:p>
          <a:p>
            <a:r>
              <a:rPr lang="en-SG" sz="2400">
                <a:solidFill>
                  <a:srgbClr val="AA180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@Beach Rd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5589725" y="4109729"/>
            <a:ext cx="100896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6000" smtClean="0">
                <a:solidFill>
                  <a:schemeClr val="accent6">
                    <a:lumMod val="50000"/>
                  </a:schemeClr>
                </a:solidFill>
                <a:latin typeface="Bauhaus 93" panose="04030905020B02020C02" pitchFamily="82" charset="0"/>
              </a:rPr>
              <a:t>GREEN HEARTS</a:t>
            </a:r>
            <a:endParaRPr lang="en-SG" sz="6000">
              <a:solidFill>
                <a:schemeClr val="accent6">
                  <a:lumMod val="50000"/>
                </a:schemeClr>
              </a:solidFill>
              <a:latin typeface="Bauhaus 93" panose="04030905020B02020C02" pitchFamily="82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7954863" y="3538723"/>
            <a:ext cx="2112887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SG" b="1" smtClean="0">
                <a:solidFill>
                  <a:srgbClr val="85AA73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INNER SOUL VERSE </a:t>
            </a:r>
          </a:p>
          <a:p>
            <a:pPr algn="ctr"/>
            <a:r>
              <a:rPr lang="en-SG" b="1" smtClean="0">
                <a:solidFill>
                  <a:srgbClr val="85AA73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PRESENTS</a:t>
            </a:r>
            <a:endParaRPr lang="en-SG" b="1">
              <a:solidFill>
                <a:srgbClr val="85AA73"/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8766392" y="5037435"/>
            <a:ext cx="7401511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3000">
                <a:solidFill>
                  <a:schemeClr val="accent6">
                    <a:lumMod val="75000"/>
                  </a:schemeClr>
                </a:solidFill>
                <a:latin typeface="Bahnschrift Light Condensed" panose="020B0502040204020203" pitchFamily="34" charset="0"/>
              </a:rPr>
              <a:t>Find that </a:t>
            </a:r>
            <a:r>
              <a:rPr lang="en-US" altLang="zh-CN" sz="3000" smtClean="0">
                <a:solidFill>
                  <a:schemeClr val="accent6">
                    <a:lumMod val="75000"/>
                  </a:schemeClr>
                </a:solidFill>
                <a:latin typeface="Bahnschrift Light Condensed" panose="020B0502040204020203" pitchFamily="34" charset="0"/>
              </a:rPr>
              <a:t>herbivore </a:t>
            </a:r>
            <a:r>
              <a:rPr lang="en-US" altLang="zh-CN" sz="3000">
                <a:solidFill>
                  <a:schemeClr val="accent6">
                    <a:lumMod val="75000"/>
                  </a:schemeClr>
                </a:solidFill>
                <a:latin typeface="Bahnschrift Light Condensed" panose="020B0502040204020203" pitchFamily="34" charset="0"/>
              </a:rPr>
              <a:t>who </a:t>
            </a:r>
            <a:r>
              <a:rPr lang="en-US" altLang="zh-CN" sz="3000" smtClean="0">
                <a:solidFill>
                  <a:schemeClr val="accent6">
                    <a:lumMod val="75000"/>
                  </a:schemeClr>
                </a:solidFill>
                <a:latin typeface="Bahnschrift Light Condensed" panose="020B0502040204020203" pitchFamily="34" charset="0"/>
              </a:rPr>
              <a:t>shares </a:t>
            </a:r>
            <a:r>
              <a:rPr lang="en-US" altLang="zh-CN" sz="3000">
                <a:solidFill>
                  <a:schemeClr val="accent6">
                    <a:lumMod val="75000"/>
                  </a:schemeClr>
                </a:solidFill>
                <a:latin typeface="Bahnschrift Light Condensed" panose="020B0502040204020203" pitchFamily="34" charset="0"/>
              </a:rPr>
              <a:t>your values and love for </a:t>
            </a:r>
            <a:r>
              <a:rPr lang="en-US" altLang="zh-CN" sz="3000" smtClean="0">
                <a:solidFill>
                  <a:schemeClr val="accent6">
                    <a:lumMod val="75000"/>
                  </a:schemeClr>
                </a:solidFill>
                <a:latin typeface="Bahnschrift Light Condensed" panose="020B0502040204020203" pitchFamily="34" charset="0"/>
              </a:rPr>
              <a:t>all </a:t>
            </a:r>
            <a:r>
              <a:rPr lang="en-US" altLang="zh-CN" sz="3000">
                <a:solidFill>
                  <a:schemeClr val="accent6">
                    <a:lumMod val="75000"/>
                  </a:schemeClr>
                </a:solidFill>
                <a:latin typeface="Bahnschrift Light Condensed" panose="020B0502040204020203" pitchFamily="34" charset="0"/>
              </a:rPr>
              <a:t>things plant-based. Elevate your romance with the power of plant-powered </a:t>
            </a:r>
            <a:r>
              <a:rPr lang="en-US" altLang="zh-CN" sz="3000" smtClean="0">
                <a:solidFill>
                  <a:schemeClr val="accent6">
                    <a:lumMod val="75000"/>
                  </a:schemeClr>
                </a:solidFill>
                <a:latin typeface="Bahnschrift Light Condensed" panose="020B0502040204020203" pitchFamily="34" charset="0"/>
              </a:rPr>
              <a:t>connections while savouring guilt-free vegan cuisine </a:t>
            </a:r>
            <a:endParaRPr lang="en-US" altLang="zh-CN" sz="3000">
              <a:solidFill>
                <a:schemeClr val="accent6">
                  <a:lumMod val="75000"/>
                </a:schemeClr>
              </a:solidFill>
              <a:latin typeface="Bahnschrift Light Condensed" panose="020B0502040204020203" pitchFamily="34" charset="0"/>
            </a:endParaRPr>
          </a:p>
        </p:txBody>
      </p:sp>
      <p:pic>
        <p:nvPicPr>
          <p:cNvPr id="528" name="Picture 52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96"/>
          <a:stretch/>
        </p:blipFill>
        <p:spPr>
          <a:xfrm rot="10800000">
            <a:off x="3618022" y="2934997"/>
            <a:ext cx="5374235" cy="8924925"/>
          </a:xfrm>
          <a:prstGeom prst="rect">
            <a:avLst/>
          </a:prstGeom>
        </p:spPr>
      </p:pic>
      <p:sp>
        <p:nvSpPr>
          <p:cNvPr id="531" name="TextBox 530"/>
          <p:cNvSpPr txBox="1"/>
          <p:nvPr/>
        </p:nvSpPr>
        <p:spPr>
          <a:xfrm>
            <a:off x="19058154" y="3717271"/>
            <a:ext cx="1597396" cy="120032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SG" sz="3600" smtClean="0">
                <a:solidFill>
                  <a:srgbClr val="0070C0"/>
                </a:solidFill>
                <a:latin typeface="Bauhaus 93" panose="04030905020B02020C02" pitchFamily="82" charset="0"/>
                <a:cs typeface="Arial" panose="020B0604020202020204" pitchFamily="34" charset="0"/>
              </a:rPr>
              <a:t>07</a:t>
            </a:r>
          </a:p>
          <a:p>
            <a:pPr algn="ctr"/>
            <a:r>
              <a:rPr lang="en-SG" sz="3600" smtClean="0">
                <a:solidFill>
                  <a:srgbClr val="0070C0"/>
                </a:solidFill>
                <a:latin typeface="Bauhaus 93" panose="04030905020B02020C02" pitchFamily="82" charset="0"/>
                <a:cs typeface="Arial" panose="020B0604020202020204" pitchFamily="34" charset="0"/>
              </a:rPr>
              <a:t>Oct</a:t>
            </a:r>
            <a:endParaRPr lang="en-SG" sz="3600">
              <a:solidFill>
                <a:srgbClr val="0070C0"/>
              </a:solidFill>
              <a:latin typeface="Bauhaus 93" panose="04030905020B02020C02" pitchFamily="82" charset="0"/>
              <a:cs typeface="Arial" panose="020B0604020202020204" pitchFamily="34" charset="0"/>
            </a:endParaRPr>
          </a:p>
        </p:txBody>
      </p:sp>
      <p:sp>
        <p:nvSpPr>
          <p:cNvPr id="532" name="Rounded Rectangle 531"/>
          <p:cNvSpPr/>
          <p:nvPr/>
        </p:nvSpPr>
        <p:spPr>
          <a:xfrm>
            <a:off x="19136852" y="3597435"/>
            <a:ext cx="1440000" cy="1440000"/>
          </a:xfrm>
          <a:prstGeom prst="round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rgbClr val="0070C0"/>
              </a:solidFill>
            </a:endParaRPr>
          </a:p>
        </p:txBody>
      </p:sp>
      <p:pic>
        <p:nvPicPr>
          <p:cNvPr id="540" name="Picture 53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0161" y="6542607"/>
            <a:ext cx="8191340" cy="5277386"/>
          </a:xfrm>
          <a:prstGeom prst="rect">
            <a:avLst/>
          </a:prstGeom>
          <a:effectLst>
            <a:outerShdw blurRad="50800" dist="50800" dir="5400000" algn="ctr" rotWithShape="0">
              <a:schemeClr val="tx1">
                <a:alpha val="50000"/>
              </a:schemeClr>
            </a:outerShdw>
          </a:effectLst>
        </p:spPr>
      </p:pic>
      <p:sp>
        <p:nvSpPr>
          <p:cNvPr id="46" name="TextBox 45"/>
          <p:cNvSpPr txBox="1"/>
          <p:nvPr/>
        </p:nvSpPr>
        <p:spPr>
          <a:xfrm>
            <a:off x="13387186" y="8044367"/>
            <a:ext cx="2525913" cy="120032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SG" sz="2400">
                <a:solidFill>
                  <a:srgbClr val="0070C0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When: </a:t>
            </a:r>
          </a:p>
          <a:p>
            <a:r>
              <a:rPr lang="en-SG" sz="2400" smtClean="0">
                <a:solidFill>
                  <a:srgbClr val="AA180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07 Oct 2023</a:t>
            </a:r>
          </a:p>
          <a:p>
            <a:r>
              <a:rPr lang="en-SG" sz="2400" smtClean="0">
                <a:solidFill>
                  <a:srgbClr val="AA180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6pm – 8pm</a:t>
            </a:r>
            <a:endParaRPr lang="en-SG" sz="2400">
              <a:solidFill>
                <a:srgbClr val="AA180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37" name="Picture 53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03" t="9259" b="18000"/>
          <a:stretch/>
        </p:blipFill>
        <p:spPr>
          <a:xfrm>
            <a:off x="13163550" y="3124200"/>
            <a:ext cx="2365080" cy="20193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-14564041" y="2458222"/>
            <a:ext cx="12647465" cy="123726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5400" smtClean="0"/>
              <a:t>Event Brite (GREEN)</a:t>
            </a:r>
            <a:endParaRPr lang="en-SG" sz="2400" smtClean="0"/>
          </a:p>
          <a:p>
            <a:endParaRPr lang="en-US" sz="2400" smtClean="0"/>
          </a:p>
          <a:p>
            <a:r>
              <a:rPr lang="en-US" sz="2400" smtClean="0"/>
              <a:t>Event Title: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smtClean="0"/>
              <a:t>Singles Vegan Dining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smtClean="0"/>
          </a:p>
          <a:p>
            <a:r>
              <a:rPr lang="en-US" sz="2400" smtClean="0"/>
              <a:t>Event Summary: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smtClean="0"/>
              <a:t>A dining event designed for vegan </a:t>
            </a:r>
            <a:r>
              <a:rPr lang="en-US" sz="2400"/>
              <a:t>singles to meet, mingle, and make </a:t>
            </a:r>
            <a:r>
              <a:rPr lang="en-US" sz="2400" smtClean="0"/>
              <a:t>plantiful </a:t>
            </a:r>
            <a:r>
              <a:rPr lang="en-US" sz="2400"/>
              <a:t>connections.</a:t>
            </a:r>
          </a:p>
          <a:p>
            <a:endParaRPr lang="en-US" sz="2400"/>
          </a:p>
          <a:p>
            <a:r>
              <a:rPr lang="en-US" sz="2400" smtClean="0"/>
              <a:t>Event:</a:t>
            </a:r>
          </a:p>
          <a:p>
            <a:r>
              <a:rPr lang="en-US" sz="2400" smtClean="0"/>
              <a:t>Find that herbivore who shares your values and love for all things plant-based. Elevate your romance with the power of plant-powered connections while savouring guilt-free vegan cuisine </a:t>
            </a:r>
          </a:p>
          <a:p>
            <a:endParaRPr lang="en-US" sz="240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smtClean="0"/>
              <a:t>Curated dinner</a:t>
            </a:r>
            <a:r>
              <a:rPr lang="en-US" sz="2400"/>
              <a:t>. Our talented chefs have curated a menu (appetizer, main, side, drinks, dessert) that celebrates the bounty of nature's goodness that is entirely plant-based and free from animal products such as eggs, dairy, and more</a:t>
            </a:r>
            <a:r>
              <a:rPr lang="en-US" sz="2400" smtClean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smtClean="0"/>
              <a:t>We </a:t>
            </a:r>
            <a:r>
              <a:rPr lang="en-US" sz="2400"/>
              <a:t>anticipate an attendance of 10-12 participants.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Rotation occur approximately every 10-12 minutes</a:t>
            </a:r>
            <a:r>
              <a:rPr lang="en-US" sz="2400" smtClean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smtClean="0"/>
              <a:t>The </a:t>
            </a:r>
            <a:r>
              <a:rPr lang="en-US" sz="2400"/>
              <a:t>event will only </a:t>
            </a:r>
            <a:r>
              <a:rPr lang="en-US" sz="2400" b="1"/>
              <a:t>proceed </a:t>
            </a:r>
            <a:r>
              <a:rPr lang="en-US" sz="2400"/>
              <a:t>when the gender ratio are relatively balanced. </a:t>
            </a:r>
          </a:p>
          <a:p>
            <a:endParaRPr lang="en-US" sz="2400"/>
          </a:p>
          <a:p>
            <a:r>
              <a:rPr lang="en-US" sz="2400"/>
              <a:t>Requirements: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For ladies age </a:t>
            </a:r>
            <a:r>
              <a:rPr lang="en-US" sz="2400" smtClean="0"/>
              <a:t>25 - 40.</a:t>
            </a:r>
            <a:endParaRPr lang="en-US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For </a:t>
            </a:r>
            <a:r>
              <a:rPr lang="en-US" sz="2400" smtClean="0"/>
              <a:t>gentlement </a:t>
            </a:r>
            <a:r>
              <a:rPr lang="en-US" sz="2400"/>
              <a:t>age </a:t>
            </a:r>
            <a:r>
              <a:rPr lang="en-US" sz="2400" smtClean="0"/>
              <a:t>30 </a:t>
            </a:r>
            <a:r>
              <a:rPr lang="en-US" sz="2400"/>
              <a:t>- </a:t>
            </a:r>
            <a:r>
              <a:rPr lang="en-US" sz="2400" smtClean="0"/>
              <a:t>45.</a:t>
            </a:r>
            <a:endParaRPr lang="en-US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smtClean="0"/>
              <a:t>Participants </a:t>
            </a:r>
            <a:r>
              <a:rPr lang="en-US" sz="2400"/>
              <a:t>are shall be of unmarried marital status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Participants are to present proof of </a:t>
            </a:r>
            <a:r>
              <a:rPr lang="en-US" sz="2400" smtClean="0"/>
              <a:t>the abovementioned requirements </a:t>
            </a:r>
            <a:r>
              <a:rPr lang="en-US" sz="2400"/>
              <a:t>(eg, </a:t>
            </a:r>
            <a:r>
              <a:rPr lang="en-US" sz="2400" smtClean="0"/>
              <a:t>Singpass). </a:t>
            </a:r>
            <a:endParaRPr lang="en-US" sz="2400"/>
          </a:p>
          <a:p>
            <a:endParaRPr lang="en-US" sz="2400" smtClean="0"/>
          </a:p>
          <a:p>
            <a:r>
              <a:rPr lang="en-US" sz="2400"/>
              <a:t>Additional Information:</a:t>
            </a:r>
          </a:p>
          <a:p>
            <a:endParaRPr lang="en-US" sz="2400" smtClean="0"/>
          </a:p>
          <a:p>
            <a:r>
              <a:rPr lang="en-US" sz="2400"/>
              <a:t>Contact us: i﻿nnersoulverse@gmail.com  |  Visit us:</a:t>
            </a:r>
            <a:r>
              <a:rPr lang="en-US" sz="2400">
                <a:hlinkClick r:id="rId5"/>
              </a:rPr>
              <a:t> www.innersoulverse.com</a:t>
            </a:r>
            <a:endParaRPr lang="en-US" sz="2400"/>
          </a:p>
          <a:p>
            <a:endParaRPr lang="en-SG" sz="2400"/>
          </a:p>
          <a:p>
            <a:r>
              <a:rPr lang="en-SG" sz="2400"/>
              <a:t>Cancellation and refund</a:t>
            </a:r>
            <a:r>
              <a:rPr lang="en-SG" sz="2400" smtClean="0"/>
              <a:t>:</a:t>
            </a:r>
            <a:endParaRPr lang="en-SG" sz="5400"/>
          </a:p>
          <a:p>
            <a:endParaRPr lang="en-SG" sz="2400"/>
          </a:p>
        </p:txBody>
      </p:sp>
    </p:spTree>
    <p:extLst>
      <p:ext uri="{BB962C8B-B14F-4D97-AF65-F5344CB8AC3E}">
        <p14:creationId xmlns:p14="http://schemas.microsoft.com/office/powerpoint/2010/main" val="3328232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235378" y="5561229"/>
            <a:ext cx="11338168" cy="47089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30000" smtClean="0">
                <a:solidFill>
                  <a:srgbClr val="FF0000"/>
                </a:solidFill>
              </a:rPr>
              <a:t>VEGAN</a:t>
            </a:r>
            <a:endParaRPr lang="en-SG" sz="300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084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/>
          <p:cNvSpPr/>
          <p:nvPr/>
        </p:nvSpPr>
        <p:spPr>
          <a:xfrm>
            <a:off x="3067049" y="7239477"/>
            <a:ext cx="18000000" cy="900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31" name="TextBox 530"/>
          <p:cNvSpPr txBox="1"/>
          <p:nvPr/>
        </p:nvSpPr>
        <p:spPr>
          <a:xfrm>
            <a:off x="15387134" y="7839642"/>
            <a:ext cx="1597396" cy="120032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SG" sz="3600" smtClean="0">
                <a:solidFill>
                  <a:schemeClr val="bg1">
                    <a:lumMod val="85000"/>
                  </a:schemeClr>
                </a:solidFill>
                <a:latin typeface="Bauhaus 93" panose="04030905020B02020C02" pitchFamily="82" charset="0"/>
                <a:cs typeface="Arial" panose="020B0604020202020204" pitchFamily="34" charset="0"/>
              </a:rPr>
              <a:t>This</a:t>
            </a:r>
          </a:p>
          <a:p>
            <a:pPr algn="ctr"/>
            <a:r>
              <a:rPr lang="en-SG" sz="3600" smtClean="0">
                <a:solidFill>
                  <a:schemeClr val="bg1">
                    <a:lumMod val="85000"/>
                  </a:schemeClr>
                </a:solidFill>
                <a:latin typeface="Bauhaus 93" panose="04030905020B02020C02" pitchFamily="82" charset="0"/>
                <a:cs typeface="Arial" panose="020B0604020202020204" pitchFamily="34" charset="0"/>
              </a:rPr>
              <a:t>Nov</a:t>
            </a:r>
            <a:endParaRPr lang="en-SG" sz="3600">
              <a:solidFill>
                <a:schemeClr val="bg1">
                  <a:lumMod val="85000"/>
                </a:schemeClr>
              </a:solidFill>
              <a:latin typeface="Bauhaus 93" panose="04030905020B02020C02" pitchFamily="82" charset="0"/>
              <a:cs typeface="Arial" panose="020B0604020202020204" pitchFamily="34" charset="0"/>
            </a:endParaRPr>
          </a:p>
        </p:txBody>
      </p:sp>
      <p:sp>
        <p:nvSpPr>
          <p:cNvPr id="532" name="Rounded Rectangle 531"/>
          <p:cNvSpPr/>
          <p:nvPr/>
        </p:nvSpPr>
        <p:spPr>
          <a:xfrm>
            <a:off x="15465832" y="7719806"/>
            <a:ext cx="1440000" cy="1440000"/>
          </a:xfrm>
          <a:prstGeom prst="roundRect">
            <a:avLst/>
          </a:prstGeom>
          <a:noFill/>
          <a:ln w="762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-14564041" y="2458222"/>
            <a:ext cx="12647465" cy="120032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5400" smtClean="0"/>
              <a:t>Event Brite (WOLF)</a:t>
            </a:r>
            <a:endParaRPr lang="en-SG" sz="2400" smtClean="0"/>
          </a:p>
          <a:p>
            <a:endParaRPr lang="en-US" sz="2400" smtClean="0"/>
          </a:p>
          <a:p>
            <a:r>
              <a:rPr lang="en-US" sz="2400" smtClean="0"/>
              <a:t>Event Title: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smtClean="0"/>
              <a:t>Singles Buffet Dining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smtClean="0"/>
          </a:p>
          <a:p>
            <a:r>
              <a:rPr lang="en-US" sz="2400" smtClean="0"/>
              <a:t>Event Summary: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This event is specially designed for buffet aficionados and those who relish the tantalizing aroma and flavors of yakitori. </a:t>
            </a:r>
          </a:p>
          <a:p>
            <a:endParaRPr lang="en-US" sz="2400"/>
          </a:p>
          <a:p>
            <a:r>
              <a:rPr lang="en-US" sz="2400" smtClean="0"/>
              <a:t>Event:</a:t>
            </a:r>
          </a:p>
          <a:p>
            <a:r>
              <a:rPr lang="en-US" sz="2400"/>
              <a:t>This event is specially designed for buffet aficionados and those who relish the tantalizing aroma and flavors of yakitori. </a:t>
            </a:r>
            <a:endParaRPr lang="en-US" sz="2400" smtClean="0"/>
          </a:p>
          <a:p>
            <a:endParaRPr lang="en-US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Our skilled chef is set to craft an extensive variety of yakitori, ensuring a delectable experience for all to savor</a:t>
            </a:r>
            <a:r>
              <a:rPr lang="en-US" sz="2400" smtClean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smtClean="0"/>
              <a:t>We </a:t>
            </a:r>
            <a:r>
              <a:rPr lang="en-US" sz="2400"/>
              <a:t>anticipate an attendance of 10-12 participants.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smtClean="0"/>
              <a:t>Facilitation for participants to mingle.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smtClean="0"/>
              <a:t>The </a:t>
            </a:r>
            <a:r>
              <a:rPr lang="en-US" sz="2400"/>
              <a:t>event will only </a:t>
            </a:r>
            <a:r>
              <a:rPr lang="en-US" sz="2400" b="1"/>
              <a:t>proceed </a:t>
            </a:r>
            <a:r>
              <a:rPr lang="en-US" sz="2400"/>
              <a:t>when the gender ratio are relatively balanced. </a:t>
            </a:r>
          </a:p>
          <a:p>
            <a:endParaRPr lang="en-US" sz="2400"/>
          </a:p>
          <a:p>
            <a:r>
              <a:rPr lang="en-US" sz="2400"/>
              <a:t>Requirements: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For ladies age </a:t>
            </a:r>
            <a:r>
              <a:rPr lang="en-US" sz="2400" smtClean="0"/>
              <a:t>25 - 40.</a:t>
            </a:r>
            <a:endParaRPr lang="en-US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For </a:t>
            </a:r>
            <a:r>
              <a:rPr lang="en-US" sz="2400" smtClean="0"/>
              <a:t>gentlement </a:t>
            </a:r>
            <a:r>
              <a:rPr lang="en-US" sz="2400"/>
              <a:t>age </a:t>
            </a:r>
            <a:r>
              <a:rPr lang="en-US" sz="2400" smtClean="0"/>
              <a:t>30 </a:t>
            </a:r>
            <a:r>
              <a:rPr lang="en-US" sz="2400"/>
              <a:t>- </a:t>
            </a:r>
            <a:r>
              <a:rPr lang="en-US" sz="2400" smtClean="0"/>
              <a:t>45.</a:t>
            </a:r>
            <a:endParaRPr lang="en-US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smtClean="0"/>
              <a:t>Participants </a:t>
            </a:r>
            <a:r>
              <a:rPr lang="en-US" sz="2400"/>
              <a:t>are shall be of unmarried marital status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Participants are to present proof of </a:t>
            </a:r>
            <a:r>
              <a:rPr lang="en-US" sz="2400" smtClean="0"/>
              <a:t>the abovementioned requirements </a:t>
            </a:r>
            <a:r>
              <a:rPr lang="en-US" sz="2400"/>
              <a:t>(eg, </a:t>
            </a:r>
            <a:r>
              <a:rPr lang="en-US" sz="2400" smtClean="0"/>
              <a:t>Singpass). </a:t>
            </a:r>
            <a:endParaRPr lang="en-US" sz="2400"/>
          </a:p>
          <a:p>
            <a:endParaRPr lang="en-US" sz="2400" smtClean="0"/>
          </a:p>
          <a:p>
            <a:r>
              <a:rPr lang="en-US" sz="2400"/>
              <a:t>Additional Information:</a:t>
            </a:r>
          </a:p>
          <a:p>
            <a:endParaRPr lang="en-US" sz="2400" smtClean="0"/>
          </a:p>
          <a:p>
            <a:r>
              <a:rPr lang="en-US" sz="2400"/>
              <a:t>Contact us: i﻿nnersoulverse@gmail.com  |  Visit us:</a:t>
            </a:r>
            <a:r>
              <a:rPr lang="en-US" sz="2400">
                <a:hlinkClick r:id="rId2"/>
              </a:rPr>
              <a:t> www.innersoulverse.com</a:t>
            </a:r>
            <a:endParaRPr lang="en-US" sz="2400"/>
          </a:p>
          <a:p>
            <a:endParaRPr lang="en-SG" sz="2400"/>
          </a:p>
          <a:p>
            <a:r>
              <a:rPr lang="en-SG" sz="2400"/>
              <a:t>Cancellation and refund</a:t>
            </a:r>
            <a:r>
              <a:rPr lang="en-SG" sz="2400" smtClean="0"/>
              <a:t>:</a:t>
            </a:r>
            <a:endParaRPr lang="en-SG" sz="5400"/>
          </a:p>
          <a:p>
            <a:endParaRPr lang="en-SG" sz="240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04737" y="7530351"/>
            <a:ext cx="1802285" cy="2002538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3263160" y="7486827"/>
            <a:ext cx="1808654" cy="8505301"/>
            <a:chOff x="14360751" y="-15989374"/>
            <a:chExt cx="6113123" cy="3249930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25000" contras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80" t="13731" r="62887" b="15003"/>
            <a:stretch/>
          </p:blipFill>
          <p:spPr>
            <a:xfrm>
              <a:off x="14360751" y="-15989374"/>
              <a:ext cx="6113123" cy="16249650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25000" contrast="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514" t="14194" r="7068" b="5195"/>
            <a:stretch/>
          </p:blipFill>
          <p:spPr>
            <a:xfrm>
              <a:off x="14360751" y="260276"/>
              <a:ext cx="6113123" cy="16249650"/>
            </a:xfrm>
            <a:prstGeom prst="rect">
              <a:avLst/>
            </a:prstGeom>
          </p:spPr>
        </p:pic>
      </p:grpSp>
      <p:grpSp>
        <p:nvGrpSpPr>
          <p:cNvPr id="16" name="Group 15"/>
          <p:cNvGrpSpPr/>
          <p:nvPr/>
        </p:nvGrpSpPr>
        <p:grpSpPr>
          <a:xfrm>
            <a:off x="19075651" y="7486827"/>
            <a:ext cx="1809928" cy="8505301"/>
            <a:chOff x="7827098" y="7239476"/>
            <a:chExt cx="1955078" cy="901970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-25000" contras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873" t="31352" r="54831" b="28420"/>
            <a:stretch/>
          </p:blipFill>
          <p:spPr>
            <a:xfrm>
              <a:off x="7862590" y="9409284"/>
              <a:ext cx="1915200" cy="2291793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contrast="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577" b="38185"/>
            <a:stretch/>
          </p:blipFill>
          <p:spPr>
            <a:xfrm>
              <a:off x="7862590" y="11739477"/>
              <a:ext cx="1915200" cy="2243223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rightnessContrast bright="-25000" contras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031" t="20068" r="18308" b="19040"/>
            <a:stretch/>
          </p:blipFill>
          <p:spPr>
            <a:xfrm>
              <a:off x="7827098" y="7239476"/>
              <a:ext cx="1915200" cy="2169807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rightnessContrast bright="-25000" contras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450" t="22769" r="20665" b="17571"/>
            <a:stretch/>
          </p:blipFill>
          <p:spPr>
            <a:xfrm>
              <a:off x="7862590" y="13963452"/>
              <a:ext cx="1919586" cy="2295724"/>
            </a:xfrm>
            <a:prstGeom prst="rect">
              <a:avLst/>
            </a:prstGeom>
          </p:spPr>
        </p:pic>
      </p:grp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rightnessContrast bright="-38000" contrast="2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49" t="9602" r="199" b="30489"/>
          <a:stretch/>
        </p:blipFill>
        <p:spPr>
          <a:xfrm>
            <a:off x="5228562" y="9666514"/>
            <a:ext cx="13676974" cy="632561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4786" y="7486826"/>
            <a:ext cx="1250519" cy="2126325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7331532" y="8271813"/>
            <a:ext cx="686353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6000" smtClean="0">
                <a:solidFill>
                  <a:srgbClr val="FF4343"/>
                </a:solidFill>
                <a:latin typeface="Bauhaus 93" panose="04030905020B02020C02" pitchFamily="82" charset="0"/>
              </a:rPr>
              <a:t>Wolf Down </a:t>
            </a:r>
            <a:r>
              <a:rPr lang="en-SG" sz="6000" smtClean="0">
                <a:solidFill>
                  <a:srgbClr val="FF4343"/>
                </a:solidFill>
                <a:latin typeface="Bauhaus 93" panose="04030905020B02020C02" pitchFamily="82" charset="0"/>
              </a:rPr>
              <a:t>Buffet</a:t>
            </a:r>
            <a:endParaRPr lang="en-SG" sz="6000">
              <a:solidFill>
                <a:srgbClr val="FF4343"/>
              </a:solidFill>
              <a:latin typeface="Bauhaus 93" panose="04030905020B02020C02" pitchFamily="82" charset="0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8885396" y="13428496"/>
            <a:ext cx="7257427" cy="1938992"/>
            <a:chOff x="9471361" y="3823158"/>
            <a:chExt cx="7257427" cy="1938992"/>
          </a:xfrm>
        </p:grpSpPr>
        <p:sp>
          <p:nvSpPr>
            <p:cNvPr id="45" name="TextBox 44"/>
            <p:cNvSpPr txBox="1"/>
            <p:nvPr/>
          </p:nvSpPr>
          <p:spPr>
            <a:xfrm>
              <a:off x="9471361" y="3823158"/>
              <a:ext cx="2748563" cy="1938992"/>
            </a:xfrm>
            <a:prstGeom prst="rect">
              <a:avLst/>
            </a:prstGeom>
            <a:solidFill>
              <a:schemeClr val="tx1">
                <a:alpha val="75000"/>
              </a:schemeClr>
            </a:solidFill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SG" sz="2400">
                  <a:solidFill>
                    <a:srgbClr val="FF4343"/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Ages: </a:t>
              </a:r>
            </a:p>
            <a:p>
              <a:r>
                <a:rPr lang="en-SG" sz="240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Ladies: </a:t>
              </a:r>
              <a:r>
                <a:rPr lang="en-SG" sz="2400" smtClean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25-42</a:t>
              </a:r>
              <a:endParaRPr lang="en-SG" sz="2400" smtClean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en-SG" sz="2400" smtClean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Gentlemen</a:t>
              </a:r>
              <a:r>
                <a:rPr lang="en-SG" sz="240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: </a:t>
              </a:r>
              <a:r>
                <a:rPr lang="en-SG" sz="2400" smtClean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28</a:t>
              </a:r>
              <a:r>
                <a:rPr lang="en-SG" sz="2400" smtClean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-45</a:t>
              </a:r>
              <a:endParaRPr lang="en-SG" sz="2400" smtClean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SG" sz="2400">
                <a:solidFill>
                  <a:srgbClr val="AA1803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SG" sz="2400">
                <a:solidFill>
                  <a:srgbClr val="AA1803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12219924" y="3823158"/>
              <a:ext cx="1982952" cy="1938992"/>
            </a:xfrm>
            <a:prstGeom prst="rect">
              <a:avLst/>
            </a:prstGeom>
            <a:solidFill>
              <a:schemeClr val="tx1">
                <a:alpha val="75000"/>
              </a:schemeClr>
            </a:solidFill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SG" sz="2400">
                  <a:solidFill>
                    <a:srgbClr val="FF4343"/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Where: </a:t>
              </a:r>
            </a:p>
            <a:p>
              <a:r>
                <a:rPr lang="en-SG" sz="240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Yorimichi Yakitori Izakaya </a:t>
              </a:r>
            </a:p>
            <a:p>
              <a:r>
                <a:rPr lang="en-SG" sz="240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@Beach Rd</a:t>
              </a: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14202875" y="3823158"/>
              <a:ext cx="2525913" cy="1938992"/>
            </a:xfrm>
            <a:prstGeom prst="rect">
              <a:avLst/>
            </a:prstGeom>
            <a:solidFill>
              <a:schemeClr val="tx1">
                <a:alpha val="75000"/>
              </a:schemeClr>
            </a:solidFill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SG" sz="2400">
                  <a:solidFill>
                    <a:srgbClr val="FF4343"/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When: </a:t>
              </a:r>
            </a:p>
            <a:p>
              <a:r>
                <a:rPr lang="en-SG" sz="2400" smtClean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Nov 2023</a:t>
              </a:r>
            </a:p>
            <a:p>
              <a:r>
                <a:rPr lang="en-SG" sz="2400" smtClean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6pm – 8pm</a:t>
              </a:r>
            </a:p>
            <a:p>
              <a:endParaRPr lang="en-SG" sz="2400">
                <a:solidFill>
                  <a:srgbClr val="AA1803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SG" sz="2400">
                <a:solidFill>
                  <a:srgbClr val="AA1803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49" name="TextBox 48"/>
          <p:cNvSpPr txBox="1"/>
          <p:nvPr/>
        </p:nvSpPr>
        <p:spPr>
          <a:xfrm>
            <a:off x="7692873" y="7530351"/>
            <a:ext cx="2112887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SG" b="1" smtClean="0">
                <a:solidFill>
                  <a:schemeClr val="bg1">
                    <a:lumMod val="85000"/>
                  </a:schemeClr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INNER SOUL VERSE </a:t>
            </a:r>
          </a:p>
          <a:p>
            <a:pPr algn="ctr"/>
            <a:r>
              <a:rPr lang="en-SG" b="1" smtClean="0">
                <a:solidFill>
                  <a:schemeClr val="bg1">
                    <a:lumMod val="85000"/>
                  </a:schemeClr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PRESENTS</a:t>
            </a:r>
            <a:endParaRPr lang="en-SG" b="1">
              <a:solidFill>
                <a:schemeClr val="bg1">
                  <a:lumMod val="85000"/>
                </a:schemeClr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514947" y="10323304"/>
            <a:ext cx="11998325" cy="2308324"/>
          </a:xfrm>
          <a:prstGeom prst="rect">
            <a:avLst/>
          </a:prstGeom>
          <a:solidFill>
            <a:schemeClr val="tx1"/>
          </a:solidFill>
          <a:ln w="50800" cap="rnd" cmpd="dbl">
            <a:solidFill>
              <a:srgbClr val="FF4343"/>
            </a:solidFill>
            <a:miter lim="800000"/>
          </a:ln>
        </p:spPr>
        <p:txBody>
          <a:bodyPr>
            <a:spAutoFit/>
          </a:bodyPr>
          <a:lstStyle/>
          <a:p>
            <a:pPr algn="ctr"/>
            <a:r>
              <a:rPr lang="en-US" sz="3600" smtClean="0">
                <a:solidFill>
                  <a:srgbClr val="FF4343"/>
                </a:solidFill>
                <a:latin typeface="Permanent Marker" panose="02000000000000000000" pitchFamily="2" charset="0"/>
                <a:ea typeface="Permanent Marker" panose="02000000000000000000" pitchFamily="2" charset="0"/>
              </a:rPr>
              <a:t>Get ready</a:t>
            </a:r>
          </a:p>
          <a:p>
            <a:pPr algn="ctr"/>
            <a:r>
              <a:rPr lang="en-US" sz="3600">
                <a:solidFill>
                  <a:srgbClr val="FF4343"/>
                </a:solidFill>
                <a:latin typeface="Permanent Marker" panose="02000000000000000000" pitchFamily="2" charset="0"/>
                <a:ea typeface="Permanent Marker" panose="02000000000000000000" pitchFamily="2" charset="0"/>
              </a:rPr>
              <a:t>for an evening </a:t>
            </a:r>
            <a:endParaRPr lang="en-US" sz="3600" smtClean="0">
              <a:solidFill>
                <a:srgbClr val="FF4343"/>
              </a:solidFill>
              <a:latin typeface="Permanent Marker" panose="02000000000000000000" pitchFamily="2" charset="0"/>
              <a:ea typeface="Permanent Marker" panose="02000000000000000000" pitchFamily="2" charset="0"/>
            </a:endParaRPr>
          </a:p>
          <a:p>
            <a:pPr algn="ctr"/>
            <a:r>
              <a:rPr lang="en-US" sz="3600" smtClean="0">
                <a:solidFill>
                  <a:srgbClr val="FF4343"/>
                </a:solidFill>
                <a:latin typeface="Permanent Marker" panose="02000000000000000000" pitchFamily="2" charset="0"/>
                <a:ea typeface="Permanent Marker" panose="02000000000000000000" pitchFamily="2" charset="0"/>
              </a:rPr>
              <a:t>of feasting and mingling to the </a:t>
            </a:r>
          </a:p>
          <a:p>
            <a:pPr algn="ctr"/>
            <a:r>
              <a:rPr lang="en-US" sz="3600" smtClean="0">
                <a:solidFill>
                  <a:srgbClr val="FF4343"/>
                </a:solidFill>
                <a:latin typeface="Permanent Marker" panose="02000000000000000000" pitchFamily="2" charset="0"/>
                <a:ea typeface="Permanent Marker" panose="02000000000000000000" pitchFamily="2" charset="0"/>
              </a:rPr>
              <a:t>tantalizing </a:t>
            </a:r>
            <a:r>
              <a:rPr lang="en-US" sz="3600">
                <a:solidFill>
                  <a:srgbClr val="FF4343"/>
                </a:solidFill>
                <a:latin typeface="Permanent Marker" panose="02000000000000000000" pitchFamily="2" charset="0"/>
                <a:ea typeface="Permanent Marker" panose="02000000000000000000" pitchFamily="2" charset="0"/>
              </a:rPr>
              <a:t>aroma and flavors of yakitori. </a:t>
            </a:r>
            <a:endParaRPr lang="en-US" sz="3600" smtClean="0">
              <a:solidFill>
                <a:srgbClr val="FF4343"/>
              </a:solidFill>
              <a:latin typeface="Permanent Marker" panose="02000000000000000000" pitchFamily="2" charset="0"/>
              <a:ea typeface="Permanent Marker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4429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13849506" y="741748"/>
            <a:ext cx="320158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5400" smtClean="0">
                <a:solidFill>
                  <a:schemeClr val="bg1"/>
                </a:solidFill>
              </a:rPr>
              <a:t>Event Item</a:t>
            </a:r>
            <a:endParaRPr lang="en-SG" sz="5400">
              <a:solidFill>
                <a:schemeClr val="bg1"/>
              </a:solidFill>
            </a:endParaRPr>
          </a:p>
        </p:txBody>
      </p:sp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1401537"/>
              </p:ext>
            </p:extLst>
          </p:nvPr>
        </p:nvGraphicFramePr>
        <p:xfrm>
          <a:off x="13849507" y="1857719"/>
          <a:ext cx="8629493" cy="130786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55742">
                  <a:extLst>
                    <a:ext uri="{9D8B030D-6E8A-4147-A177-3AD203B41FA5}">
                      <a16:colId xmlns:a16="http://schemas.microsoft.com/office/drawing/2014/main" val="3129582418"/>
                    </a:ext>
                  </a:extLst>
                </a:gridCol>
                <a:gridCol w="1516101">
                  <a:extLst>
                    <a:ext uri="{9D8B030D-6E8A-4147-A177-3AD203B41FA5}">
                      <a16:colId xmlns:a16="http://schemas.microsoft.com/office/drawing/2014/main" val="3606472518"/>
                    </a:ext>
                  </a:extLst>
                </a:gridCol>
                <a:gridCol w="4057650">
                  <a:extLst>
                    <a:ext uri="{9D8B030D-6E8A-4147-A177-3AD203B41FA5}">
                      <a16:colId xmlns:a16="http://schemas.microsoft.com/office/drawing/2014/main" val="2095574221"/>
                    </a:ext>
                  </a:extLst>
                </a:gridCol>
              </a:tblGrid>
              <a:tr h="543093">
                <a:tc>
                  <a:txBody>
                    <a:bodyPr/>
                    <a:lstStyle/>
                    <a:p>
                      <a:r>
                        <a:rPr lang="en-SG" sz="2400" dirty="0" smtClean="0">
                          <a:solidFill>
                            <a:schemeClr val="bg1"/>
                          </a:solidFill>
                        </a:rPr>
                        <a:t>ENTRANCE</a:t>
                      </a:r>
                      <a:r>
                        <a:rPr lang="en-SG" sz="2400" baseline="0" dirty="0" smtClean="0">
                          <a:solidFill>
                            <a:schemeClr val="bg1"/>
                          </a:solidFill>
                        </a:rPr>
                        <a:t> SETUP</a:t>
                      </a:r>
                      <a:endParaRPr lang="en-SG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SG" sz="2400">
                          <a:solidFill>
                            <a:schemeClr val="bg1"/>
                          </a:solidFill>
                        </a:rPr>
                        <a:t>Qty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SG" sz="2400" smtClean="0">
                          <a:solidFill>
                            <a:schemeClr val="bg1"/>
                          </a:solidFill>
                        </a:rPr>
                        <a:t>REMARK</a:t>
                      </a:r>
                      <a:endParaRPr lang="en-SG" sz="24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29654158"/>
                  </a:ext>
                </a:extLst>
              </a:tr>
              <a:tr h="543093">
                <a:tc>
                  <a:txBody>
                    <a:bodyPr/>
                    <a:lstStyle/>
                    <a:p>
                      <a:pPr marL="0" algn="l" defTabSz="2400117" rtl="0" eaLnBrk="1" latinLnBrk="0" hangingPunct="1"/>
                      <a:r>
                        <a:rPr lang="en-SG" sz="2400" kern="120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Storage</a:t>
                      </a:r>
                      <a:r>
                        <a:rPr lang="en-SG" sz="2400" kern="1200" baseline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 Bag</a:t>
                      </a:r>
                      <a:endParaRPr lang="en-SG" sz="24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2400117" rtl="0" eaLnBrk="1" latinLnBrk="0" hangingPunct="1"/>
                      <a:r>
                        <a:rPr lang="en-SG" sz="2400" kern="120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en-SG" sz="24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2400117" rtl="0" eaLnBrk="1" latinLnBrk="0" hangingPunct="1"/>
                      <a:endParaRPr lang="en-SG" sz="24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9557493"/>
                  </a:ext>
                </a:extLst>
              </a:tr>
              <a:tr h="543093">
                <a:tc>
                  <a:txBody>
                    <a:bodyPr/>
                    <a:lstStyle/>
                    <a:p>
                      <a:pPr marL="0" algn="l" defTabSz="2400117" rtl="0" eaLnBrk="1" latinLnBrk="0" hangingPunct="1"/>
                      <a:r>
                        <a:rPr lang="en-SG" sz="2400" kern="120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Curtain</a:t>
                      </a:r>
                      <a:endParaRPr lang="en-SG" sz="24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2400117" rtl="0" eaLnBrk="1" latinLnBrk="0" hangingPunct="1"/>
                      <a:r>
                        <a:rPr lang="en-SG" sz="2400" kern="120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  <a:endParaRPr lang="en-SG" sz="24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2400117" rtl="0" eaLnBrk="1" latinLnBrk="0" hangingPunct="1"/>
                      <a:endParaRPr lang="en-SG" sz="24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0019685"/>
                  </a:ext>
                </a:extLst>
              </a:tr>
              <a:tr h="543093">
                <a:tc>
                  <a:txBody>
                    <a:bodyPr/>
                    <a:lstStyle/>
                    <a:p>
                      <a:pPr marL="0" algn="l" defTabSz="2400117" rtl="0" eaLnBrk="1" latinLnBrk="0" hangingPunct="1"/>
                      <a:r>
                        <a:rPr lang="en-SG" sz="2400" kern="120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Pipe works</a:t>
                      </a:r>
                    </a:p>
                    <a:p>
                      <a:pPr marL="0" algn="l" defTabSz="2400117" rtl="0" eaLnBrk="1" latinLnBrk="0" hangingPunct="1"/>
                      <a:r>
                        <a:rPr lang="en-SG" sz="2400" kern="120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(25mm JIS K6741)</a:t>
                      </a:r>
                    </a:p>
                    <a:p>
                      <a:pPr marL="0" algn="l" defTabSz="2400117" rtl="0" eaLnBrk="1" latinLnBrk="0" hangingPunct="1"/>
                      <a:r>
                        <a:rPr lang="en-SG" sz="2400" kern="120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ID:</a:t>
                      </a:r>
                      <a:r>
                        <a:rPr lang="en-SG" sz="2400" kern="1200" baseline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SG" sz="2400" kern="120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32mm</a:t>
                      </a:r>
                      <a:endParaRPr lang="en-SG" sz="24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2400117" rtl="0" eaLnBrk="1" latinLnBrk="0" hangingPunct="1"/>
                      <a:r>
                        <a:rPr lang="en-SG" sz="2400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endParaRPr lang="en-SG" sz="2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24001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SG" sz="2400" kern="1200" dirty="0" smtClean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2388804"/>
                  </a:ext>
                </a:extLst>
              </a:tr>
              <a:tr h="543093">
                <a:tc>
                  <a:txBody>
                    <a:bodyPr/>
                    <a:lstStyle/>
                    <a:p>
                      <a:pPr marL="0" marR="0" indent="0" algn="l" defTabSz="24001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2400" kern="120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Safety pins and clips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2400117" rtl="0" eaLnBrk="1" latinLnBrk="0" hangingPunct="1"/>
                      <a:endParaRPr lang="en-SG" sz="24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24001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SG" sz="2400" kern="1200" smtClean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7037124"/>
                  </a:ext>
                </a:extLst>
              </a:tr>
              <a:tr h="543093">
                <a:tc>
                  <a:txBody>
                    <a:bodyPr/>
                    <a:lstStyle/>
                    <a:p>
                      <a:r>
                        <a:rPr lang="en-SG" sz="2400" b="1" smtClean="0">
                          <a:solidFill>
                            <a:schemeClr val="bg1"/>
                          </a:solidFill>
                        </a:rPr>
                        <a:t>ELECTRONICS</a:t>
                      </a:r>
                      <a:endParaRPr lang="en-SG" sz="24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2400" b="1">
                          <a:solidFill>
                            <a:schemeClr val="bg1"/>
                          </a:solidFill>
                        </a:rPr>
                        <a:t>Qty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2400" smtClean="0">
                          <a:solidFill>
                            <a:schemeClr val="bg1"/>
                          </a:solidFill>
                        </a:rPr>
                        <a:t>REMARK</a:t>
                      </a:r>
                      <a:endParaRPr lang="en-SG" sz="24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5503972"/>
                  </a:ext>
                </a:extLst>
              </a:tr>
              <a:tr h="543093">
                <a:tc>
                  <a:txBody>
                    <a:bodyPr/>
                    <a:lstStyle/>
                    <a:p>
                      <a:pPr marL="0" algn="l" defTabSz="2400117" rtl="0" eaLnBrk="1" latinLnBrk="0" hangingPunct="1"/>
                      <a:r>
                        <a:rPr lang="en-SG" sz="2400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Phone (SIM card)</a:t>
                      </a:r>
                      <a:endParaRPr lang="en-SG" sz="2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2400117" rtl="0" eaLnBrk="1" latinLnBrk="0" hangingPunct="1"/>
                      <a:r>
                        <a:rPr lang="en-SG" sz="2400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en-SG" sz="2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indent="-342900" algn="l" defTabSz="24001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SG" sz="2400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Check Battery.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9027384"/>
                  </a:ext>
                </a:extLst>
              </a:tr>
              <a:tr h="543093">
                <a:tc>
                  <a:txBody>
                    <a:bodyPr/>
                    <a:lstStyle/>
                    <a:p>
                      <a:pPr marL="0" algn="l" defTabSz="2400117" rtl="0" eaLnBrk="1" latinLnBrk="0" hangingPunct="1"/>
                      <a:r>
                        <a:rPr lang="en-SG" sz="2400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Music</a:t>
                      </a:r>
                      <a:r>
                        <a:rPr lang="en-SG" sz="2400" kern="1200" baseline="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 phone</a:t>
                      </a:r>
                      <a:endParaRPr lang="en-SG" sz="2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2400117" rtl="0" eaLnBrk="1" latinLnBrk="0" hangingPunct="1"/>
                      <a:r>
                        <a:rPr lang="en-SG" sz="2400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en-SG" sz="2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algn="l" defTabSz="2400117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en-SG" sz="2400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Check Battery.</a:t>
                      </a:r>
                    </a:p>
                    <a:p>
                      <a:pPr marL="342900" indent="-342900" algn="l" defTabSz="2400117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en-SG" sz="2400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intro</a:t>
                      </a:r>
                      <a:r>
                        <a:rPr lang="en-SG" sz="2400" kern="1200" baseline="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 music, </a:t>
                      </a:r>
                    </a:p>
                    <a:p>
                      <a:pPr marL="342900" indent="-342900" algn="l" defTabSz="2400117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en-SG" sz="2400" kern="1200" baseline="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event music, </a:t>
                      </a:r>
                    </a:p>
                    <a:p>
                      <a:pPr marL="342900" indent="-342900" algn="l" defTabSz="2400117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en-SG" sz="2400" kern="1200" baseline="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post event music</a:t>
                      </a:r>
                      <a:endParaRPr lang="en-SG" sz="2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5319715"/>
                  </a:ext>
                </a:extLst>
              </a:tr>
              <a:tr h="543093">
                <a:tc>
                  <a:txBody>
                    <a:bodyPr/>
                    <a:lstStyle/>
                    <a:p>
                      <a:pPr marL="0" marR="0" indent="0" algn="l" defTabSz="24001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2400" kern="1200" baseline="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SG" sz="2400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Phone</a:t>
                      </a:r>
                    </a:p>
                    <a:p>
                      <a:pPr marL="0" algn="l" defTabSz="2400117" rtl="0" eaLnBrk="1" latinLnBrk="0" hangingPunct="1"/>
                      <a:endParaRPr lang="en-SG" sz="2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2400117" rtl="0" eaLnBrk="1" latinLnBrk="0" hangingPunct="1"/>
                      <a:r>
                        <a:rPr lang="en-SG" sz="2400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en-SG" sz="2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indent="0" algn="l" defTabSz="2400117" rtl="0" eaLnBrk="1" latinLnBrk="0" hangingPunct="1">
                        <a:buFont typeface="Arial" panose="020B0604020202020204" pitchFamily="34" charset="0"/>
                        <a:buNone/>
                      </a:pPr>
                      <a:r>
                        <a:rPr lang="en-SG" sz="2400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 For infra red camera </a:t>
                      </a:r>
                    </a:p>
                    <a:p>
                      <a:pPr marL="0" indent="0" algn="l" defTabSz="2400117" rtl="0" eaLnBrk="1" latinLnBrk="0" hangingPunct="1">
                        <a:buFont typeface="Arial" panose="020B0604020202020204" pitchFamily="34" charset="0"/>
                        <a:buNone/>
                      </a:pPr>
                      <a:r>
                        <a:rPr lang="en-SG" sz="2400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WIFI shall be set</a:t>
                      </a:r>
                      <a:r>
                        <a:rPr lang="en-SG" sz="2400" kern="1200" baseline="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 to 2.4 dual</a:t>
                      </a:r>
                      <a:endParaRPr lang="en-SG" sz="2400" kern="1200" dirty="0" smtClean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4512504"/>
                  </a:ext>
                </a:extLst>
              </a:tr>
              <a:tr h="543093">
                <a:tc>
                  <a:txBody>
                    <a:bodyPr/>
                    <a:lstStyle/>
                    <a:p>
                      <a:pPr marL="0" algn="l" defTabSz="2400117" rtl="0" eaLnBrk="1" latinLnBrk="0" hangingPunct="1"/>
                      <a:r>
                        <a:rPr lang="en-SG" sz="2400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Power bank</a:t>
                      </a:r>
                      <a:endParaRPr lang="en-SG" sz="2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2400117" rtl="0" eaLnBrk="1" latinLnBrk="0" hangingPunct="1"/>
                      <a:r>
                        <a:rPr lang="en-SG" sz="2400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en-SG" sz="2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342900" indent="-342900" algn="l" defTabSz="2400117" rtl="0" eaLnBrk="1" latinLnBrk="0" hangingPunct="1">
                        <a:buFont typeface="Arial" panose="020B0604020202020204" pitchFamily="34" charset="0"/>
                        <a:buChar char="•"/>
                      </a:pPr>
                      <a:endParaRPr lang="en-SG" sz="2400" kern="1200" dirty="0" smtClean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5517420"/>
                  </a:ext>
                </a:extLst>
              </a:tr>
              <a:tr h="543093">
                <a:tc>
                  <a:txBody>
                    <a:bodyPr/>
                    <a:lstStyle/>
                    <a:p>
                      <a:pPr marL="0" algn="l" defTabSz="2400117" rtl="0" eaLnBrk="1" latinLnBrk="0" hangingPunct="1"/>
                      <a:r>
                        <a:rPr lang="en-SG" sz="2400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IR camera</a:t>
                      </a:r>
                      <a:endParaRPr lang="en-SG" sz="2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2400117" rtl="0" eaLnBrk="1" latinLnBrk="0" hangingPunct="1"/>
                      <a:r>
                        <a:rPr lang="en-SG" sz="2400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en-SG" sz="2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342900" indent="-342900" algn="l" defTabSz="2400117" rtl="0" eaLnBrk="1" latinLnBrk="0" hangingPunct="1">
                        <a:buFont typeface="Arial" panose="020B0604020202020204" pitchFamily="34" charset="0"/>
                        <a:buChar char="•"/>
                      </a:pPr>
                      <a:endParaRPr lang="en-SG" sz="2400" kern="1200" dirty="0" smtClean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4592554"/>
                  </a:ext>
                </a:extLst>
              </a:tr>
              <a:tr h="543093">
                <a:tc>
                  <a:txBody>
                    <a:bodyPr/>
                    <a:lstStyle/>
                    <a:p>
                      <a:pPr marL="0" algn="l" defTabSz="2400117" rtl="0" eaLnBrk="1" latinLnBrk="0" hangingPunct="1"/>
                      <a:r>
                        <a:rPr lang="en-SG" sz="2400" kern="120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Speakers</a:t>
                      </a:r>
                      <a:endParaRPr lang="en-SG" sz="24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2400117" rtl="0" eaLnBrk="1" latinLnBrk="0" hangingPunct="1"/>
                      <a:r>
                        <a:rPr lang="en-SG" sz="2400" kern="120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en-SG" sz="24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2400117" rtl="0" eaLnBrk="1" latinLnBrk="0" hangingPunct="1"/>
                      <a:endParaRPr lang="en-SG" sz="2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0270202"/>
                  </a:ext>
                </a:extLst>
              </a:tr>
              <a:tr h="543093">
                <a:tc>
                  <a:txBody>
                    <a:bodyPr/>
                    <a:lstStyle/>
                    <a:p>
                      <a:r>
                        <a:rPr lang="en-SG" sz="2400" b="1" smtClean="0">
                          <a:solidFill>
                            <a:schemeClr val="bg1"/>
                          </a:solidFill>
                        </a:rPr>
                        <a:t>MISC</a:t>
                      </a:r>
                      <a:endParaRPr lang="en-SG" sz="24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2400" b="1">
                          <a:solidFill>
                            <a:schemeClr val="bg1"/>
                          </a:solidFill>
                        </a:rPr>
                        <a:t>Qty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2400" smtClean="0">
                          <a:solidFill>
                            <a:schemeClr val="bg1"/>
                          </a:solidFill>
                        </a:rPr>
                        <a:t>REMARK</a:t>
                      </a:r>
                      <a:endParaRPr lang="en-SG" sz="24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7296001"/>
                  </a:ext>
                </a:extLst>
              </a:tr>
              <a:tr h="543093">
                <a:tc>
                  <a:txBody>
                    <a:bodyPr/>
                    <a:lstStyle/>
                    <a:p>
                      <a:pPr marL="0" marR="0" indent="0" algn="l" defTabSz="24001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2400" kern="120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Signboard for meeting place</a:t>
                      </a:r>
                      <a:endParaRPr lang="en-SG" sz="24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2400117" rtl="0" eaLnBrk="1" latinLnBrk="0" hangingPunct="1"/>
                      <a:r>
                        <a:rPr lang="en-SG" sz="2400" kern="120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en-SG" sz="24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2400117" rtl="0" eaLnBrk="1" latinLnBrk="0" hangingPunct="1"/>
                      <a:r>
                        <a:rPr lang="en-SG" sz="2400" kern="120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For the gentlemen</a:t>
                      </a:r>
                      <a:r>
                        <a:rPr lang="en-SG" sz="2400" kern="1200" baseline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 to identify our staff.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4614372"/>
                  </a:ext>
                </a:extLst>
              </a:tr>
              <a:tr h="543093">
                <a:tc>
                  <a:txBody>
                    <a:bodyPr/>
                    <a:lstStyle/>
                    <a:p>
                      <a:pPr marL="0" marR="0" indent="0" algn="l" defTabSz="24001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2400" kern="120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Cotton</a:t>
                      </a:r>
                      <a:r>
                        <a:rPr lang="en-SG" sz="2400" kern="1200" baseline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 bud</a:t>
                      </a:r>
                      <a:endParaRPr lang="en-SG" sz="24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2400117" rtl="0" eaLnBrk="1" latinLnBrk="0" hangingPunct="1"/>
                      <a:r>
                        <a:rPr lang="en-SG" sz="2400" kern="120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1 pack</a:t>
                      </a:r>
                      <a:endParaRPr lang="en-SG" sz="24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2400117" rtl="0" eaLnBrk="1" latinLnBrk="0" hangingPunct="1"/>
                      <a:endParaRPr lang="en-SG" sz="24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8064787"/>
                  </a:ext>
                </a:extLst>
              </a:tr>
              <a:tr h="543093">
                <a:tc>
                  <a:txBody>
                    <a:bodyPr/>
                    <a:lstStyle/>
                    <a:p>
                      <a:pPr marL="0" algn="l" defTabSz="2400117" rtl="0" eaLnBrk="1" latinLnBrk="0" hangingPunct="1"/>
                      <a:r>
                        <a:rPr lang="en-SG" sz="2400" kern="120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Sampling bottle</a:t>
                      </a:r>
                      <a:endParaRPr lang="en-SG" sz="24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24001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2400" kern="120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30 bottles</a:t>
                      </a:r>
                      <a:endParaRPr lang="en-SG" sz="24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24001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SG" sz="24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3572437"/>
                  </a:ext>
                </a:extLst>
              </a:tr>
              <a:tr h="543093">
                <a:tc>
                  <a:txBody>
                    <a:bodyPr/>
                    <a:lstStyle/>
                    <a:p>
                      <a:pPr marL="0" algn="l" defTabSz="2400117" rtl="0" eaLnBrk="1" latinLnBrk="0" hangingPunct="1"/>
                      <a:r>
                        <a:rPr lang="en-SG" sz="2400" kern="120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Luminous stick</a:t>
                      </a:r>
                      <a:endParaRPr lang="en-SG" sz="24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2400117" rtl="0" eaLnBrk="1" latinLnBrk="0" hangingPunct="1"/>
                      <a:r>
                        <a:rPr lang="en-SG" sz="2400" kern="120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1 pack</a:t>
                      </a:r>
                      <a:endParaRPr lang="en-SG" sz="24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2400117" rtl="0" eaLnBrk="1" latinLnBrk="0" hangingPunct="1"/>
                      <a:endParaRPr lang="en-SG" sz="2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7949968"/>
                  </a:ext>
                </a:extLst>
              </a:tr>
              <a:tr h="543093">
                <a:tc>
                  <a:txBody>
                    <a:bodyPr/>
                    <a:lstStyle/>
                    <a:p>
                      <a:pPr marL="0" marR="0" indent="0" algn="l" defTabSz="24001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2400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Disposable</a:t>
                      </a:r>
                      <a:r>
                        <a:rPr lang="en-SG" sz="2400" kern="1200" baseline="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 spoon</a:t>
                      </a:r>
                      <a:endParaRPr lang="en-SG" sz="2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2400117" rtl="0" eaLnBrk="1" latinLnBrk="0" hangingPunct="1"/>
                      <a:r>
                        <a:rPr lang="en-SG" sz="2400" kern="120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en-SG" sz="24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2400117" rtl="0" eaLnBrk="1" latinLnBrk="0" hangingPunct="1"/>
                      <a:r>
                        <a:rPr lang="en-SG" sz="2400" kern="120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For dipping luminous</a:t>
                      </a:r>
                      <a:r>
                        <a:rPr lang="en-SG" sz="2400" kern="1200" baseline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 liquid</a:t>
                      </a:r>
                      <a:endParaRPr lang="en-SG" sz="24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6444237"/>
                  </a:ext>
                </a:extLst>
              </a:tr>
              <a:tr h="543093">
                <a:tc>
                  <a:txBody>
                    <a:bodyPr/>
                    <a:lstStyle/>
                    <a:p>
                      <a:pPr marL="0" marR="0" indent="0" algn="l" defTabSz="24001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2400" kern="120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penknife </a:t>
                      </a:r>
                      <a:endParaRPr lang="en-SG" sz="24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2400117" rtl="0" eaLnBrk="1" latinLnBrk="0" hangingPunct="1"/>
                      <a:r>
                        <a:rPr lang="en-SG" sz="2400" kern="120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en-SG" sz="24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2400117" rtl="0" eaLnBrk="1" latinLnBrk="0" hangingPunct="1"/>
                      <a:endParaRPr lang="en-SG" sz="24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39230"/>
                  </a:ext>
                </a:extLst>
              </a:tr>
              <a:tr h="543093">
                <a:tc>
                  <a:txBody>
                    <a:bodyPr/>
                    <a:lstStyle/>
                    <a:p>
                      <a:pPr marL="0" algn="l" defTabSz="2400117" rtl="0" eaLnBrk="1" latinLnBrk="0" hangingPunct="1"/>
                      <a:r>
                        <a:rPr lang="en-SG" sz="2400" kern="120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Masking tape</a:t>
                      </a:r>
                      <a:endParaRPr lang="en-SG" sz="24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2400117" rtl="0" eaLnBrk="1" latinLnBrk="0" hangingPunct="1"/>
                      <a:r>
                        <a:rPr lang="en-SG" sz="2400" kern="120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en-SG" sz="24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2400117" rtl="0" eaLnBrk="1" latinLnBrk="0" hangingPunct="1"/>
                      <a:r>
                        <a:rPr lang="en-SG" sz="2400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In case curtain torn</a:t>
                      </a:r>
                      <a:endParaRPr lang="en-SG" sz="2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7492967"/>
                  </a:ext>
                </a:extLst>
              </a:tr>
            </a:tbl>
          </a:graphicData>
        </a:graphic>
      </p:graphicFrame>
      <p:graphicFrame>
        <p:nvGraphicFramePr>
          <p:cNvPr id="21" name="Table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4019985"/>
              </p:ext>
            </p:extLst>
          </p:nvPr>
        </p:nvGraphicFramePr>
        <p:xfrm>
          <a:off x="1525269" y="1901176"/>
          <a:ext cx="11746594" cy="104878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89757">
                  <a:extLst>
                    <a:ext uri="{9D8B030D-6E8A-4147-A177-3AD203B41FA5}">
                      <a16:colId xmlns:a16="http://schemas.microsoft.com/office/drawing/2014/main" val="1024395702"/>
                    </a:ext>
                  </a:extLst>
                </a:gridCol>
                <a:gridCol w="3740517">
                  <a:extLst>
                    <a:ext uri="{9D8B030D-6E8A-4147-A177-3AD203B41FA5}">
                      <a16:colId xmlns:a16="http://schemas.microsoft.com/office/drawing/2014/main" val="1447053642"/>
                    </a:ext>
                  </a:extLst>
                </a:gridCol>
                <a:gridCol w="6116320">
                  <a:extLst>
                    <a:ext uri="{9D8B030D-6E8A-4147-A177-3AD203B41FA5}">
                      <a16:colId xmlns:a16="http://schemas.microsoft.com/office/drawing/2014/main" val="733420604"/>
                    </a:ext>
                  </a:extLst>
                </a:gridCol>
              </a:tblGrid>
              <a:tr h="543093">
                <a:tc>
                  <a:txBody>
                    <a:bodyPr/>
                    <a:lstStyle/>
                    <a:p>
                      <a:r>
                        <a:rPr lang="en-SG" sz="2400" smtClean="0">
                          <a:solidFill>
                            <a:schemeClr val="bg1"/>
                          </a:solidFill>
                        </a:rPr>
                        <a:t>PREP</a:t>
                      </a:r>
                      <a:endParaRPr lang="en-SG" sz="24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SG" sz="2400" smtClean="0">
                          <a:solidFill>
                            <a:schemeClr val="bg1"/>
                          </a:solidFill>
                        </a:rPr>
                        <a:t>EVENT</a:t>
                      </a:r>
                      <a:endParaRPr lang="en-SG" sz="24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SG" sz="2400" smtClean="0">
                          <a:solidFill>
                            <a:schemeClr val="bg1"/>
                          </a:solidFill>
                        </a:rPr>
                        <a:t>REMARK</a:t>
                      </a:r>
                      <a:endParaRPr lang="en-SG" sz="24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56930312"/>
                  </a:ext>
                </a:extLst>
              </a:tr>
              <a:tr h="543093">
                <a:tc>
                  <a:txBody>
                    <a:bodyPr/>
                    <a:lstStyle/>
                    <a:p>
                      <a:r>
                        <a:rPr lang="en-SG" sz="2400" dirty="0" smtClean="0">
                          <a:solidFill>
                            <a:schemeClr val="bg1"/>
                          </a:solidFill>
                        </a:rPr>
                        <a:t>4:00 </a:t>
                      </a:r>
                      <a:r>
                        <a:rPr lang="en-SG" sz="2400" dirty="0">
                          <a:solidFill>
                            <a:schemeClr val="bg1"/>
                          </a:solidFill>
                        </a:rPr>
                        <a:t>- </a:t>
                      </a:r>
                      <a:r>
                        <a:rPr lang="en-SG" sz="2400" dirty="0" smtClean="0">
                          <a:solidFill>
                            <a:schemeClr val="bg1"/>
                          </a:solidFill>
                        </a:rPr>
                        <a:t>5:15</a:t>
                      </a:r>
                      <a:endParaRPr lang="en-SG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2400" smtClean="0">
                          <a:solidFill>
                            <a:schemeClr val="bg1"/>
                          </a:solidFill>
                        </a:rPr>
                        <a:t>Setup + Dinner</a:t>
                      </a:r>
                      <a:endParaRPr lang="en-SG" sz="24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SG" sz="2400" baseline="0" dirty="0" smtClean="0">
                          <a:solidFill>
                            <a:schemeClr val="bg1"/>
                          </a:solidFill>
                        </a:rPr>
                        <a:t>Setup pipe works + curtains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SG" sz="2400" baseline="0" dirty="0" smtClean="0">
                          <a:solidFill>
                            <a:schemeClr val="bg1"/>
                          </a:solidFill>
                        </a:rPr>
                        <a:t>Setup luminous sticks at table edge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SG" sz="2400" baseline="0" dirty="0" smtClean="0">
                          <a:solidFill>
                            <a:schemeClr val="bg1"/>
                          </a:solidFill>
                        </a:rPr>
                        <a:t>Check power bank battery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SG" sz="2400" baseline="0" dirty="0" smtClean="0">
                          <a:solidFill>
                            <a:schemeClr val="bg1"/>
                          </a:solidFill>
                        </a:rPr>
                        <a:t>Check phones x2 battery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SG" sz="2400" baseline="0" dirty="0" smtClean="0">
                          <a:solidFill>
                            <a:schemeClr val="bg1"/>
                          </a:solidFill>
                        </a:rPr>
                        <a:t>Check IR camera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SG" sz="2400" baseline="0" dirty="0" smtClean="0">
                          <a:solidFill>
                            <a:schemeClr val="bg1"/>
                          </a:solidFill>
                        </a:rPr>
                        <a:t>Check speakers 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7195279"/>
                  </a:ext>
                </a:extLst>
              </a:tr>
              <a:tr h="543093">
                <a:tc>
                  <a:txBody>
                    <a:bodyPr/>
                    <a:lstStyle/>
                    <a:p>
                      <a:r>
                        <a:rPr lang="en-SG" sz="2400" smtClean="0">
                          <a:solidFill>
                            <a:schemeClr val="bg1"/>
                          </a:solidFill>
                        </a:rPr>
                        <a:t>6:00-6:15</a:t>
                      </a:r>
                      <a:endParaRPr lang="en-SG" sz="24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2400" smtClean="0">
                          <a:solidFill>
                            <a:schemeClr val="bg1"/>
                          </a:solidFill>
                        </a:rPr>
                        <a:t>Ladies arrival</a:t>
                      </a:r>
                      <a:endParaRPr lang="en-SG" sz="24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SG" sz="2400" dirty="0" smtClean="0">
                          <a:solidFill>
                            <a:schemeClr val="bg1"/>
                          </a:solidFill>
                        </a:rPr>
                        <a:t>Play music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SG" sz="2400" dirty="0" smtClean="0">
                          <a:solidFill>
                            <a:schemeClr val="bg1"/>
                          </a:solidFill>
                        </a:rPr>
                        <a:t>Check </a:t>
                      </a:r>
                      <a:r>
                        <a:rPr lang="en-SG" sz="2400" baseline="0" dirty="0" smtClean="0">
                          <a:solidFill>
                            <a:schemeClr val="bg1"/>
                          </a:solidFill>
                        </a:rPr>
                        <a:t>tickets + pass them bottled water</a:t>
                      </a:r>
                      <a:endParaRPr lang="en-SG" sz="2400" dirty="0" smtClean="0">
                        <a:solidFill>
                          <a:schemeClr val="bg1"/>
                        </a:solidFill>
                      </a:endParaRP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SG" sz="2400" baseline="0" dirty="0" smtClean="0">
                          <a:solidFill>
                            <a:schemeClr val="bg1"/>
                          </a:solidFill>
                        </a:rPr>
                        <a:t>sit them in the small room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SG" sz="2400" baseline="0" dirty="0" smtClean="0">
                          <a:solidFill>
                            <a:schemeClr val="bg1"/>
                          </a:solidFill>
                        </a:rPr>
                        <a:t>Switch off light to show darkness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SG" sz="2400" baseline="0" dirty="0" smtClean="0">
                          <a:solidFill>
                            <a:schemeClr val="bg1"/>
                          </a:solidFill>
                        </a:rPr>
                        <a:t>Close the door before gentlemen enter to view the room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338873"/>
                  </a:ext>
                </a:extLst>
              </a:tr>
              <a:tr h="543093">
                <a:tc>
                  <a:txBody>
                    <a:bodyPr/>
                    <a:lstStyle/>
                    <a:p>
                      <a:r>
                        <a:rPr lang="en-SG" sz="2400" dirty="0" smtClean="0">
                          <a:solidFill>
                            <a:schemeClr val="bg1"/>
                          </a:solidFill>
                        </a:rPr>
                        <a:t>6:15-6:25</a:t>
                      </a:r>
                      <a:endParaRPr lang="en-SG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2400" smtClean="0">
                          <a:solidFill>
                            <a:schemeClr val="bg1"/>
                          </a:solidFill>
                        </a:rPr>
                        <a:t>Gents arrival</a:t>
                      </a:r>
                      <a:endParaRPr lang="en-SG" sz="24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SG" sz="2400" dirty="0" smtClean="0">
                          <a:solidFill>
                            <a:schemeClr val="bg1"/>
                          </a:solidFill>
                        </a:rPr>
                        <a:t>Wait</a:t>
                      </a:r>
                      <a:r>
                        <a:rPr lang="en-SG" sz="2400" baseline="0" dirty="0" smtClean="0">
                          <a:solidFill>
                            <a:schemeClr val="bg1"/>
                          </a:solidFill>
                        </a:rPr>
                        <a:t> at the entrance with the signboard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SG" sz="2400" baseline="0" dirty="0" smtClean="0">
                          <a:solidFill>
                            <a:schemeClr val="bg1"/>
                          </a:solidFill>
                        </a:rPr>
                        <a:t>Check tickets + pass them bottled water</a:t>
                      </a:r>
                      <a:endParaRPr lang="en-SG" sz="2400" dirty="0" smtClean="0">
                        <a:solidFill>
                          <a:schemeClr val="bg1"/>
                        </a:solidFill>
                      </a:endParaRP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SG" sz="2400" baseline="0" dirty="0" smtClean="0">
                          <a:solidFill>
                            <a:schemeClr val="bg1"/>
                          </a:solidFill>
                        </a:rPr>
                        <a:t>Once ready send them to see the room</a:t>
                      </a:r>
                      <a:endParaRPr lang="en-SG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9283652"/>
                  </a:ext>
                </a:extLst>
              </a:tr>
              <a:tr h="543093">
                <a:tc>
                  <a:txBody>
                    <a:bodyPr/>
                    <a:lstStyle/>
                    <a:p>
                      <a:r>
                        <a:rPr lang="en-SG" sz="2400" b="1" dirty="0" smtClean="0">
                          <a:solidFill>
                            <a:schemeClr val="bg1"/>
                          </a:solidFill>
                        </a:rPr>
                        <a:t>DURING</a:t>
                      </a:r>
                      <a:endParaRPr lang="en-SG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2400" b="1" dirty="0" smtClean="0">
                          <a:solidFill>
                            <a:schemeClr val="bg1"/>
                          </a:solidFill>
                        </a:rPr>
                        <a:t>EVENT</a:t>
                      </a:r>
                      <a:endParaRPr lang="en-SG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2400" b="1" dirty="0" smtClean="0">
                          <a:solidFill>
                            <a:schemeClr val="bg1"/>
                          </a:solidFill>
                        </a:rPr>
                        <a:t>REMARK</a:t>
                      </a:r>
                      <a:endParaRPr lang="en-SG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7491535"/>
                  </a:ext>
                </a:extLst>
              </a:tr>
              <a:tr h="543093">
                <a:tc>
                  <a:txBody>
                    <a:bodyPr/>
                    <a:lstStyle/>
                    <a:p>
                      <a:r>
                        <a:rPr lang="en-SG" sz="2400" dirty="0" smtClean="0">
                          <a:solidFill>
                            <a:schemeClr val="bg1"/>
                          </a:solidFill>
                        </a:rPr>
                        <a:t>6:25</a:t>
                      </a:r>
                      <a:r>
                        <a:rPr lang="en-SG" sz="240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SG" sz="2400" baseline="0" dirty="0">
                          <a:solidFill>
                            <a:schemeClr val="bg1"/>
                          </a:solidFill>
                        </a:rPr>
                        <a:t>– </a:t>
                      </a:r>
                      <a:r>
                        <a:rPr lang="en-SG" sz="2400" baseline="0" dirty="0" smtClean="0">
                          <a:solidFill>
                            <a:schemeClr val="bg1"/>
                          </a:solidFill>
                        </a:rPr>
                        <a:t>6:</a:t>
                      </a:r>
                      <a:r>
                        <a:rPr lang="en-SG" sz="2400" dirty="0" smtClean="0">
                          <a:solidFill>
                            <a:schemeClr val="bg1"/>
                          </a:solidFill>
                        </a:rPr>
                        <a:t>30</a:t>
                      </a:r>
                      <a:endParaRPr lang="en-SG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2400">
                          <a:solidFill>
                            <a:schemeClr val="bg1"/>
                          </a:solidFill>
                        </a:rPr>
                        <a:t>Introduction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193318"/>
                  </a:ext>
                </a:extLst>
              </a:tr>
              <a:tr h="543093">
                <a:tc>
                  <a:txBody>
                    <a:bodyPr/>
                    <a:lstStyle/>
                    <a:p>
                      <a:r>
                        <a:rPr lang="en-SG" sz="2400" smtClean="0">
                          <a:solidFill>
                            <a:schemeClr val="bg1"/>
                          </a:solidFill>
                        </a:rPr>
                        <a:t>6:30 </a:t>
                      </a:r>
                      <a:r>
                        <a:rPr lang="en-SG" sz="2400">
                          <a:solidFill>
                            <a:schemeClr val="bg1"/>
                          </a:solidFill>
                        </a:rPr>
                        <a:t>– </a:t>
                      </a:r>
                      <a:r>
                        <a:rPr lang="en-SG" sz="2400" smtClean="0">
                          <a:solidFill>
                            <a:schemeClr val="bg1"/>
                          </a:solidFill>
                        </a:rPr>
                        <a:t>7:30</a:t>
                      </a:r>
                      <a:endParaRPr lang="en-SG" sz="24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2400" smtClean="0">
                          <a:solidFill>
                            <a:schemeClr val="bg1"/>
                          </a:solidFill>
                        </a:rPr>
                        <a:t>Rotation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2400" smtClean="0">
                          <a:solidFill>
                            <a:schemeClr val="bg1"/>
                          </a:solidFill>
                        </a:rPr>
                        <a:t>8-10 mins</a:t>
                      </a:r>
                    </a:p>
                    <a:p>
                      <a:r>
                        <a:rPr lang="en-SG" sz="2400" baseline="0" smtClean="0">
                          <a:solidFill>
                            <a:schemeClr val="bg1"/>
                          </a:solidFill>
                        </a:rPr>
                        <a:t>9 mins song (0.9x speed) = 10mins</a:t>
                      </a:r>
                      <a:endParaRPr lang="en-SG" sz="2400" baseline="0" dirty="0" smtClean="0">
                        <a:solidFill>
                          <a:schemeClr val="bg1"/>
                        </a:solidFill>
                      </a:endParaRPr>
                    </a:p>
                    <a:p>
                      <a:r>
                        <a:rPr lang="en-SG" sz="2400" baseline="0" smtClean="0">
                          <a:solidFill>
                            <a:schemeClr val="bg1"/>
                          </a:solidFill>
                        </a:rPr>
                        <a:t>9 mins song (1.1 speed) = 8m10sec</a:t>
                      </a:r>
                      <a:endParaRPr lang="en-SG" sz="2400" baseline="0" dirty="0" smtClean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3090268"/>
                  </a:ext>
                </a:extLst>
              </a:tr>
              <a:tr h="543093">
                <a:tc>
                  <a:txBody>
                    <a:bodyPr/>
                    <a:lstStyle/>
                    <a:p>
                      <a:r>
                        <a:rPr lang="en-SG" sz="2400" b="1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POST</a:t>
                      </a:r>
                      <a:endParaRPr lang="en-SG" sz="24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2400" b="1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EVENT</a:t>
                      </a:r>
                      <a:endParaRPr lang="en-SG" sz="24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2400" b="1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REMARK</a:t>
                      </a:r>
                      <a:endParaRPr lang="en-SG" sz="24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9489429"/>
                  </a:ext>
                </a:extLst>
              </a:tr>
              <a:tr h="543093">
                <a:tc>
                  <a:txBody>
                    <a:bodyPr/>
                    <a:lstStyle/>
                    <a:p>
                      <a:r>
                        <a:rPr lang="en-SG" sz="2400" dirty="0" smtClean="0">
                          <a:solidFill>
                            <a:schemeClr val="bg1"/>
                          </a:solidFill>
                        </a:rPr>
                        <a:t>7:30 </a:t>
                      </a:r>
                      <a:r>
                        <a:rPr lang="en-SG" sz="2400" dirty="0">
                          <a:solidFill>
                            <a:schemeClr val="bg1"/>
                          </a:solidFill>
                        </a:rPr>
                        <a:t>– </a:t>
                      </a:r>
                      <a:r>
                        <a:rPr lang="en-SG" sz="2400" dirty="0" smtClean="0">
                          <a:solidFill>
                            <a:schemeClr val="bg1"/>
                          </a:solidFill>
                        </a:rPr>
                        <a:t>7:35</a:t>
                      </a:r>
                      <a:endParaRPr lang="en-SG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24001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2400" smtClean="0">
                          <a:solidFill>
                            <a:schemeClr val="bg1"/>
                          </a:solidFill>
                        </a:rPr>
                        <a:t>Turn up light + Debrief</a:t>
                      </a:r>
                      <a:r>
                        <a:rPr lang="en-SG" sz="2400" baseline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SG" sz="2400" smtClean="0">
                          <a:solidFill>
                            <a:schemeClr val="bg1"/>
                          </a:solidFill>
                        </a:rPr>
                        <a:t>+ thank Xiao</a:t>
                      </a:r>
                      <a:r>
                        <a:rPr lang="en-SG" sz="2400" baseline="0" smtClean="0">
                          <a:solidFill>
                            <a:schemeClr val="bg1"/>
                          </a:solidFill>
                        </a:rPr>
                        <a:t> Yu</a:t>
                      </a:r>
                      <a:endParaRPr lang="en-SG" sz="24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24001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2400" dirty="0" smtClean="0">
                          <a:solidFill>
                            <a:schemeClr val="bg1"/>
                          </a:solidFill>
                        </a:rPr>
                        <a:t>Participant shall gather</a:t>
                      </a:r>
                      <a:r>
                        <a:rPr lang="en-SG" sz="2400" baseline="0" dirty="0" smtClean="0">
                          <a:solidFill>
                            <a:schemeClr val="bg1"/>
                          </a:solidFill>
                        </a:rPr>
                        <a:t> at the back </a:t>
                      </a:r>
                      <a:endParaRPr lang="en-SG" sz="2400" dirty="0" smtClean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6237049"/>
                  </a:ext>
                </a:extLst>
              </a:tr>
              <a:tr h="543093">
                <a:tc>
                  <a:txBody>
                    <a:bodyPr/>
                    <a:lstStyle/>
                    <a:p>
                      <a:pPr marL="0" marR="0" indent="0" algn="l" defTabSz="24001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2400" smtClean="0">
                          <a:solidFill>
                            <a:schemeClr val="bg1"/>
                          </a:solidFill>
                        </a:rPr>
                        <a:t>7:35 </a:t>
                      </a:r>
                      <a:r>
                        <a:rPr lang="en-SG" sz="2400">
                          <a:solidFill>
                            <a:schemeClr val="bg1"/>
                          </a:solidFill>
                        </a:rPr>
                        <a:t>– </a:t>
                      </a:r>
                      <a:r>
                        <a:rPr lang="en-SG" sz="2400" smtClean="0">
                          <a:solidFill>
                            <a:schemeClr val="bg1"/>
                          </a:solidFill>
                        </a:rPr>
                        <a:t>7:45</a:t>
                      </a:r>
                      <a:endParaRPr lang="en-SG" sz="24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2400" smtClean="0">
                          <a:solidFill>
                            <a:schemeClr val="bg1"/>
                          </a:solidFill>
                        </a:rPr>
                        <a:t>Drinks + Pack up</a:t>
                      </a:r>
                      <a:endParaRPr lang="en-SG" sz="24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2400" dirty="0" smtClean="0">
                          <a:solidFill>
                            <a:schemeClr val="bg1"/>
                          </a:solidFill>
                        </a:rPr>
                        <a:t>Participant continues</a:t>
                      </a:r>
                      <a:endParaRPr lang="en-SG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5874495"/>
                  </a:ext>
                </a:extLst>
              </a:tr>
            </a:tbl>
          </a:graphicData>
        </a:graphic>
      </p:graphicFrame>
      <p:sp>
        <p:nvSpPr>
          <p:cNvPr id="22" name="TextBox 21"/>
          <p:cNvSpPr txBox="1"/>
          <p:nvPr/>
        </p:nvSpPr>
        <p:spPr>
          <a:xfrm>
            <a:off x="1411435" y="934389"/>
            <a:ext cx="273504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5400">
                <a:solidFill>
                  <a:schemeClr val="bg1"/>
                </a:solidFill>
              </a:rPr>
              <a:t>Schedule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11435" y="12847865"/>
            <a:ext cx="9794669" cy="16619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5400" smtClean="0">
                <a:solidFill>
                  <a:schemeClr val="bg1"/>
                </a:solidFill>
              </a:rPr>
              <a:t>Note</a:t>
            </a:r>
          </a:p>
          <a:p>
            <a:pPr marL="342900" indent="-342900">
              <a:buFontTx/>
              <a:buChar char="-"/>
            </a:pPr>
            <a:r>
              <a:rPr lang="en-SG" sz="2400" smtClean="0">
                <a:solidFill>
                  <a:schemeClr val="bg1"/>
                </a:solidFill>
              </a:rPr>
              <a:t>Meals should be served in the order based on the common utensils usage.</a:t>
            </a:r>
          </a:p>
          <a:p>
            <a:pPr marL="342900" indent="-342900">
              <a:buFontTx/>
              <a:buChar char="-"/>
            </a:pPr>
            <a:r>
              <a:rPr lang="en-SG" sz="2400" smtClean="0">
                <a:solidFill>
                  <a:schemeClr val="bg1"/>
                </a:solidFill>
              </a:rPr>
              <a:t>Promo: early bird, soloideas, tgbtg </a:t>
            </a:r>
            <a:endParaRPr lang="en-SG" sz="24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3848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6385" y="484732"/>
            <a:ext cx="14784817" cy="47089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30000" smtClean="0">
                <a:solidFill>
                  <a:srgbClr val="FF0000"/>
                </a:solidFill>
              </a:rPr>
              <a:t>GENERAL</a:t>
            </a:r>
            <a:endParaRPr lang="en-SG" sz="30000">
              <a:solidFill>
                <a:srgbClr val="FF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298620" y="11792889"/>
            <a:ext cx="15455979" cy="526297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SG" sz="2400" smtClean="0"/>
              <a:t>Additional </a:t>
            </a:r>
            <a:r>
              <a:rPr lang="en-SG" sz="2400"/>
              <a:t>Information</a:t>
            </a:r>
            <a:r>
              <a:rPr lang="en-SG" sz="2400" smtClean="0"/>
              <a:t>:</a:t>
            </a:r>
          </a:p>
          <a:p>
            <a:endParaRPr lang="en-SG" sz="240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The arrangement of the event may be adjusted to accommodate the number of participants</a:t>
            </a:r>
            <a:r>
              <a:rPr lang="en-US" sz="2400" smtClean="0"/>
              <a:t>.</a:t>
            </a:r>
            <a:endParaRPr lang="en-SG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If you're slightly outside the age range, please check with us before purchasing</a:t>
            </a:r>
            <a:r>
              <a:rPr lang="en-US" sz="2400" smtClean="0"/>
              <a:t>.</a:t>
            </a:r>
          </a:p>
          <a:p>
            <a:endParaRPr lang="en-SG" sz="2400" smtClean="0"/>
          </a:p>
          <a:p>
            <a:r>
              <a:rPr lang="en-SG" sz="2400" smtClean="0"/>
              <a:t>Cancellation </a:t>
            </a:r>
            <a:r>
              <a:rPr lang="en-SG" sz="2400"/>
              <a:t>and refund</a:t>
            </a:r>
            <a:r>
              <a:rPr lang="en-SG" sz="2400" smtClean="0"/>
              <a:t>:</a:t>
            </a:r>
            <a:endParaRPr lang="en-SG" sz="5400"/>
          </a:p>
          <a:p>
            <a:endParaRPr lang="en-SG" sz="240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Cancellations made within 24 hours of purchase             </a:t>
            </a:r>
            <a:r>
              <a:rPr lang="en-US" sz="2400" smtClean="0"/>
              <a:t>: </a:t>
            </a:r>
            <a:r>
              <a:rPr lang="en-US" sz="2400"/>
              <a:t>Refund after fee deduction by EventBrite.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Cancellations made up to 7 days prior to the event         </a:t>
            </a:r>
            <a:r>
              <a:rPr lang="en-US" sz="2400" smtClean="0"/>
              <a:t>: </a:t>
            </a:r>
            <a:r>
              <a:rPr lang="en-US" sz="2400"/>
              <a:t>Refund 50% of the ticket price.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Cancellations made up to 3 </a:t>
            </a:r>
            <a:r>
              <a:rPr lang="en-US" sz="2400" smtClean="0"/>
              <a:t>days </a:t>
            </a:r>
            <a:r>
              <a:rPr lang="en-US" sz="2400"/>
              <a:t>prior to the event      </a:t>
            </a:r>
            <a:r>
              <a:rPr lang="en-US" sz="2400" smtClean="0"/>
              <a:t>    : </a:t>
            </a:r>
            <a:r>
              <a:rPr lang="en-US" sz="2400"/>
              <a:t>Refund 15% of the ticket price.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Participants who don't meet the event's requirements </a:t>
            </a:r>
            <a:r>
              <a:rPr lang="en-US" sz="2400" smtClean="0"/>
              <a:t>  : </a:t>
            </a:r>
            <a:r>
              <a:rPr lang="en-US" sz="2400"/>
              <a:t>No Refund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Cancellation of event by organizer					        </a:t>
            </a:r>
            <a:r>
              <a:rPr lang="en-US" sz="2400" smtClean="0"/>
              <a:t>    : </a:t>
            </a:r>
            <a:r>
              <a:rPr lang="en-US" sz="2400"/>
              <a:t>Full </a:t>
            </a:r>
            <a:r>
              <a:rPr lang="en-US" sz="2400" smtClean="0"/>
              <a:t>refund</a:t>
            </a:r>
          </a:p>
          <a:p>
            <a:endParaRPr lang="en-US" sz="2400"/>
          </a:p>
          <a:p>
            <a:r>
              <a:rPr lang="en-US" sz="2400" smtClean="0"/>
              <a:t>Please </a:t>
            </a:r>
            <a:r>
              <a:rPr lang="en-US" sz="2400"/>
              <a:t>allow up to 3 business days for the refund.</a:t>
            </a:r>
            <a:endParaRPr lang="en-SG" sz="2400"/>
          </a:p>
        </p:txBody>
      </p:sp>
      <p:sp>
        <p:nvSpPr>
          <p:cNvPr id="4" name="Rectangle 3"/>
          <p:cNvSpPr/>
          <p:nvPr/>
        </p:nvSpPr>
        <p:spPr>
          <a:xfrm>
            <a:off x="2298621" y="5584813"/>
            <a:ext cx="14278508" cy="2308324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2400" b="1"/>
              <a:t>Important. Please read</a:t>
            </a:r>
            <a:r>
              <a:rPr lang="en-US" sz="2400" b="1" smtClean="0"/>
              <a:t>:</a:t>
            </a:r>
          </a:p>
          <a:p>
            <a:endParaRPr lang="en-US" sz="2400" b="1"/>
          </a:p>
          <a:p>
            <a:r>
              <a:rPr lang="en-US" sz="2400"/>
              <a:t>This event will only </a:t>
            </a:r>
            <a:r>
              <a:rPr lang="en-US" sz="2400" b="1"/>
              <a:t>proceed </a:t>
            </a:r>
            <a:r>
              <a:rPr lang="en-US" sz="2400"/>
              <a:t>when the number of participants has reached and the gender ratio are relatively balanced. We will notify you to proceed with the </a:t>
            </a:r>
            <a:r>
              <a:rPr lang="en-US" sz="2400" b="1"/>
              <a:t>payment </a:t>
            </a:r>
            <a:r>
              <a:rPr lang="en-US" sz="2400"/>
              <a:t>(i.e. minimum spending amount) through Paynow. This step secures your reservation and allows us to effectively plan for the event and reduce the possibility of no-shows. </a:t>
            </a:r>
          </a:p>
        </p:txBody>
      </p:sp>
    </p:spTree>
    <p:extLst>
      <p:ext uri="{BB962C8B-B14F-4D97-AF65-F5344CB8AC3E}">
        <p14:creationId xmlns:p14="http://schemas.microsoft.com/office/powerpoint/2010/main" val="3085982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1411435" y="934389"/>
            <a:ext cx="13123715" cy="127419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5400" smtClean="0">
                <a:solidFill>
                  <a:schemeClr val="bg1"/>
                </a:solidFill>
              </a:rPr>
              <a:t>Event Brite (DID)</a:t>
            </a:r>
            <a:endParaRPr lang="en-SG" sz="2400" smtClean="0">
              <a:solidFill>
                <a:schemeClr val="bg1"/>
              </a:solidFill>
            </a:endParaRPr>
          </a:p>
          <a:p>
            <a:endParaRPr lang="en-US" sz="2400" smtClean="0">
              <a:solidFill>
                <a:schemeClr val="bg1"/>
              </a:solidFill>
            </a:endParaRPr>
          </a:p>
          <a:p>
            <a:r>
              <a:rPr lang="en-US" sz="2400" smtClean="0">
                <a:solidFill>
                  <a:schemeClr val="bg1"/>
                </a:solidFill>
              </a:rPr>
              <a:t>Title: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bg1"/>
                </a:solidFill>
              </a:rPr>
              <a:t>Singles Dining in the </a:t>
            </a:r>
            <a:r>
              <a:rPr lang="en-US" sz="2400" smtClean="0">
                <a:solidFill>
                  <a:schemeClr val="bg1"/>
                </a:solidFill>
              </a:rPr>
              <a:t>Dark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>
              <a:solidFill>
                <a:schemeClr val="bg1"/>
              </a:solidFill>
            </a:endParaRPr>
          </a:p>
          <a:p>
            <a:r>
              <a:rPr lang="en-US" sz="2400" smtClean="0">
                <a:solidFill>
                  <a:schemeClr val="bg1"/>
                </a:solidFill>
              </a:rPr>
              <a:t>Summary: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bg1"/>
                </a:solidFill>
              </a:rPr>
              <a:t>Experience a unique dining in the dark dating event, where our taste buds awaken and our genuine connection </a:t>
            </a:r>
            <a:r>
              <a:rPr lang="en-US" sz="2400" smtClean="0">
                <a:solidFill>
                  <a:schemeClr val="bg1"/>
                </a:solidFill>
              </a:rPr>
              <a:t>forms</a:t>
            </a:r>
          </a:p>
          <a:p>
            <a:endParaRPr lang="en-US" sz="2400" smtClean="0">
              <a:solidFill>
                <a:schemeClr val="bg1"/>
              </a:solidFill>
            </a:endParaRPr>
          </a:p>
          <a:p>
            <a:r>
              <a:rPr lang="en-US" sz="2400" smtClean="0">
                <a:solidFill>
                  <a:schemeClr val="bg1"/>
                </a:solidFill>
              </a:rPr>
              <a:t>Event:</a:t>
            </a:r>
          </a:p>
          <a:p>
            <a:r>
              <a:rPr lang="en-US" sz="2400">
                <a:solidFill>
                  <a:schemeClr val="bg1"/>
                </a:solidFill>
              </a:rPr>
              <a:t>Experience a unique dining in the dark dating event, where our taste buds awaken and our genuine connection forms</a:t>
            </a:r>
          </a:p>
          <a:p>
            <a:endParaRPr lang="en-US" sz="240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bg1"/>
                </a:solidFill>
              </a:rPr>
              <a:t>This event takes place in a completely dark venue.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bg1"/>
                </a:solidFill>
              </a:rPr>
              <a:t>8﻿ dish meal is provided.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bg1"/>
                </a:solidFill>
              </a:rPr>
              <a:t>Trained staff will be available to assist participants in navigating through the darkness.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bg1"/>
                </a:solidFill>
              </a:rPr>
              <a:t>The event will only </a:t>
            </a:r>
            <a:r>
              <a:rPr lang="en-US" sz="2400" b="1">
                <a:solidFill>
                  <a:schemeClr val="bg1"/>
                </a:solidFill>
              </a:rPr>
              <a:t>proceed </a:t>
            </a:r>
            <a:r>
              <a:rPr lang="en-US" sz="2400">
                <a:solidFill>
                  <a:schemeClr val="bg1"/>
                </a:solidFill>
              </a:rPr>
              <a:t>when the gender ratio are relatively balanced.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bg1"/>
                </a:solidFill>
              </a:rPr>
              <a:t>We anticipate an attendance of </a:t>
            </a:r>
            <a:r>
              <a:rPr lang="en-US" sz="2400" smtClean="0">
                <a:solidFill>
                  <a:schemeClr val="bg1"/>
                </a:solidFill>
              </a:rPr>
              <a:t>10-12 </a:t>
            </a:r>
            <a:r>
              <a:rPr lang="en-US" sz="2400">
                <a:solidFill>
                  <a:schemeClr val="bg1"/>
                </a:solidFill>
              </a:rPr>
              <a:t>participants.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bg1"/>
                </a:solidFill>
              </a:rPr>
              <a:t>Rotation occur approximately every </a:t>
            </a:r>
            <a:r>
              <a:rPr lang="en-US" sz="2400" smtClean="0">
                <a:solidFill>
                  <a:schemeClr val="bg1"/>
                </a:solidFill>
              </a:rPr>
              <a:t>12 </a:t>
            </a:r>
            <a:r>
              <a:rPr lang="en-US" sz="2400">
                <a:solidFill>
                  <a:schemeClr val="bg1"/>
                </a:solidFill>
              </a:rPr>
              <a:t>minutes.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bg1"/>
                </a:solidFill>
              </a:rPr>
              <a:t>Dietary allergies and dietary requirements can be arranged</a:t>
            </a:r>
            <a:r>
              <a:rPr lang="en-US" sz="2400" smtClean="0">
                <a:solidFill>
                  <a:schemeClr val="bg1"/>
                </a:solidFill>
              </a:rPr>
              <a:t>.</a:t>
            </a:r>
          </a:p>
          <a:p>
            <a:endParaRPr lang="en-US" sz="2400">
              <a:solidFill>
                <a:schemeClr val="bg1"/>
              </a:solidFill>
            </a:endParaRPr>
          </a:p>
          <a:p>
            <a:r>
              <a:rPr lang="en-US" sz="2400">
                <a:solidFill>
                  <a:schemeClr val="bg1"/>
                </a:solidFill>
              </a:rPr>
              <a:t>Requirements: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bg1"/>
                </a:solidFill>
              </a:rPr>
              <a:t>For gentlemen age 30-40.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bg1"/>
                </a:solidFill>
              </a:rPr>
              <a:t>For ladies age 28-38.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bg1"/>
                </a:solidFill>
              </a:rPr>
              <a:t>Participants are shall be of unmarried marital status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bg1"/>
                </a:solidFill>
              </a:rPr>
              <a:t>Participants are to present proof of the abovementioned requirements (eg, Singpass). </a:t>
            </a:r>
          </a:p>
          <a:p>
            <a:endParaRPr lang="en-US" sz="2400" smtClean="0">
              <a:solidFill>
                <a:schemeClr val="bg1"/>
              </a:solidFill>
            </a:endParaRPr>
          </a:p>
          <a:p>
            <a:r>
              <a:rPr lang="en-US" sz="2400">
                <a:solidFill>
                  <a:schemeClr val="bg1"/>
                </a:solidFill>
              </a:rPr>
              <a:t>Additional Information:</a:t>
            </a:r>
          </a:p>
          <a:p>
            <a:endParaRPr lang="en-US" sz="2400">
              <a:solidFill>
                <a:schemeClr val="bg1"/>
              </a:solidFill>
            </a:endParaRPr>
          </a:p>
          <a:p>
            <a:r>
              <a:rPr lang="en-US" sz="2400">
                <a:solidFill>
                  <a:schemeClr val="bg1"/>
                </a:solidFill>
              </a:rPr>
              <a:t>Contact us: i﻿nnersoulverse@gmail.com  |  Visit us:</a:t>
            </a:r>
            <a:r>
              <a:rPr lang="en-US" sz="2400">
                <a:solidFill>
                  <a:schemeClr val="bg1"/>
                </a:solidFill>
                <a:hlinkClick r:id="rId2"/>
              </a:rPr>
              <a:t> www.innersoulverse.com</a:t>
            </a:r>
            <a:endParaRPr lang="en-US" sz="2400">
              <a:solidFill>
                <a:schemeClr val="bg1"/>
              </a:solidFill>
            </a:endParaRPr>
          </a:p>
          <a:p>
            <a:endParaRPr lang="en-SG" sz="2400">
              <a:solidFill>
                <a:schemeClr val="bg1"/>
              </a:solidFill>
            </a:endParaRPr>
          </a:p>
          <a:p>
            <a:r>
              <a:rPr lang="en-SG" sz="2400">
                <a:solidFill>
                  <a:schemeClr val="bg1"/>
                </a:solidFill>
              </a:rPr>
              <a:t>Cancellation and refund</a:t>
            </a:r>
            <a:r>
              <a:rPr lang="en-SG" sz="2400" smtClean="0">
                <a:solidFill>
                  <a:schemeClr val="bg1"/>
                </a:solidFill>
              </a:rPr>
              <a:t>:</a:t>
            </a:r>
            <a:endParaRPr lang="en-SG" sz="5400">
              <a:solidFill>
                <a:schemeClr val="bg1"/>
              </a:solidFill>
            </a:endParaRPr>
          </a:p>
          <a:p>
            <a:endParaRPr lang="en-SG" sz="24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0697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086970" y="741748"/>
            <a:ext cx="10019645" cy="76636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400" smtClean="0">
                <a:solidFill>
                  <a:schemeClr val="bg1"/>
                </a:solidFill>
              </a:rPr>
              <a:t>INTRODUCTION</a:t>
            </a:r>
          </a:p>
          <a:p>
            <a:endParaRPr lang="en-US" sz="240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smtClean="0">
                <a:solidFill>
                  <a:schemeClr val="bg1"/>
                </a:solidFill>
              </a:rPr>
              <a:t>Greetings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smtClean="0">
                <a:solidFill>
                  <a:schemeClr val="bg1"/>
                </a:solidFill>
              </a:rPr>
              <a:t>Intro host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smtClean="0">
                <a:solidFill>
                  <a:schemeClr val="bg1"/>
                </a:solidFill>
              </a:rPr>
              <a:t>Thank Yorimichi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smtClean="0">
                <a:solidFill>
                  <a:schemeClr val="bg1"/>
                </a:solidFill>
              </a:rPr>
              <a:t>About IR Camera. </a:t>
            </a:r>
            <a:endParaRPr lang="en-US" sz="300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smtClean="0">
                <a:solidFill>
                  <a:schemeClr val="bg1"/>
                </a:solidFill>
              </a:rPr>
              <a:t>About recording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smtClean="0">
                <a:solidFill>
                  <a:schemeClr val="bg1"/>
                </a:solidFill>
              </a:rPr>
              <a:t>About participant count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00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smtClean="0">
                <a:solidFill>
                  <a:schemeClr val="bg1"/>
                </a:solidFill>
              </a:rPr>
              <a:t>Event liminous stick </a:t>
            </a:r>
            <a:endParaRPr lang="en-US" sz="300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smtClean="0">
                <a:solidFill>
                  <a:schemeClr val="bg1"/>
                </a:solidFill>
              </a:rPr>
              <a:t>Event etiquette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smtClean="0">
                <a:solidFill>
                  <a:schemeClr val="bg1"/>
                </a:solidFill>
              </a:rPr>
              <a:t>Event rotation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smtClean="0">
                <a:solidFill>
                  <a:schemeClr val="bg1"/>
                </a:solidFill>
              </a:rPr>
              <a:t>Event bite size food</a:t>
            </a:r>
          </a:p>
          <a:p>
            <a:endParaRPr lang="en-US" sz="300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000" smtClean="0">
                <a:solidFill>
                  <a:schemeClr val="bg1"/>
                </a:solidFill>
              </a:rPr>
              <a:t>We will be serving our first dish</a:t>
            </a:r>
            <a:r>
              <a:rPr lang="en-US" sz="2400">
                <a:solidFill>
                  <a:schemeClr val="bg1"/>
                </a:solidFill>
              </a:rPr>
              <a:t/>
            </a:r>
            <a:br>
              <a:rPr lang="en-US" sz="2400">
                <a:solidFill>
                  <a:schemeClr val="bg1"/>
                </a:solidFill>
              </a:rPr>
            </a:br>
            <a:endParaRPr lang="en-SG" sz="240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1498491" y="741748"/>
            <a:ext cx="11998325" cy="86792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5400" smtClean="0">
                <a:solidFill>
                  <a:schemeClr val="bg1"/>
                </a:solidFill>
              </a:rPr>
              <a:t>ENDING</a:t>
            </a:r>
          </a:p>
          <a:p>
            <a:endParaRPr lang="en-US" sz="240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>
                <a:solidFill>
                  <a:schemeClr val="bg1"/>
                </a:solidFill>
              </a:rPr>
              <a:t>Participants remain seated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smtClean="0">
                <a:solidFill>
                  <a:schemeClr val="bg1"/>
                </a:solidFill>
              </a:rPr>
              <a:t>Dimming the lights</a:t>
            </a:r>
          </a:p>
          <a:p>
            <a:endParaRPr lang="en-US" sz="3000">
              <a:solidFill>
                <a:schemeClr val="bg1"/>
              </a:solidFill>
            </a:endParaRPr>
          </a:p>
          <a:p>
            <a:r>
              <a:rPr lang="en-US" sz="3000" smtClean="0">
                <a:solidFill>
                  <a:schemeClr val="bg1"/>
                </a:solidFill>
              </a:rPr>
              <a:t>----- GO TO SWITCH</a:t>
            </a:r>
            <a:r>
              <a:rPr lang="en-US" sz="3000">
                <a:solidFill>
                  <a:schemeClr val="bg1"/>
                </a:solidFill>
              </a:rPr>
              <a:t/>
            </a:r>
            <a:br>
              <a:rPr lang="en-US" sz="3000">
                <a:solidFill>
                  <a:schemeClr val="bg1"/>
                </a:solidFill>
              </a:rPr>
            </a:br>
            <a:endParaRPr lang="en-US" sz="300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smtClean="0">
                <a:solidFill>
                  <a:schemeClr val="bg1"/>
                </a:solidFill>
              </a:rPr>
              <a:t>The </a:t>
            </a:r>
            <a:r>
              <a:rPr lang="en-US" sz="3000">
                <a:solidFill>
                  <a:schemeClr val="bg1"/>
                </a:solidFill>
              </a:rPr>
              <a:t>moment of truth!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000">
              <a:solidFill>
                <a:schemeClr val="bg1"/>
              </a:solidFill>
            </a:endParaRPr>
          </a:p>
          <a:p>
            <a:r>
              <a:rPr lang="en-US" sz="3000">
                <a:solidFill>
                  <a:schemeClr val="bg1"/>
                </a:solidFill>
              </a:rPr>
              <a:t>----- </a:t>
            </a:r>
            <a:r>
              <a:rPr lang="en-US" sz="3000" smtClean="0">
                <a:solidFill>
                  <a:schemeClr val="bg1"/>
                </a:solidFill>
              </a:rPr>
              <a:t>TURN ON SWITCH</a:t>
            </a:r>
            <a:endParaRPr lang="en-US" sz="300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00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smtClean="0">
                <a:solidFill>
                  <a:schemeClr val="bg1"/>
                </a:solidFill>
              </a:rPr>
              <a:t>Participants to move around</a:t>
            </a:r>
            <a:endParaRPr lang="en-US" sz="300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smtClean="0">
                <a:solidFill>
                  <a:schemeClr val="bg1"/>
                </a:solidFill>
              </a:rPr>
              <a:t>Thank Xiaoyu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smtClean="0">
                <a:solidFill>
                  <a:schemeClr val="bg1"/>
                </a:solidFill>
              </a:rPr>
              <a:t>Gather everyone towards the inner room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smtClean="0">
                <a:solidFill>
                  <a:schemeClr val="bg1"/>
                </a:solidFill>
              </a:rPr>
              <a:t>Serve drinks</a:t>
            </a:r>
            <a:endParaRPr lang="en-US" sz="3000">
              <a:solidFill>
                <a:schemeClr val="bg1"/>
              </a:solidFill>
            </a:endParaRPr>
          </a:p>
          <a:p>
            <a:endParaRPr lang="en-SG" sz="3000" smtClean="0">
              <a:solidFill>
                <a:schemeClr val="bg1"/>
              </a:solidFill>
            </a:endParaRPr>
          </a:p>
          <a:p>
            <a:r>
              <a:rPr lang="en-SG" sz="3000" smtClean="0">
                <a:solidFill>
                  <a:schemeClr val="bg1"/>
                </a:solidFill>
              </a:rPr>
              <a:t>----- SERVE DRINKS</a:t>
            </a:r>
          </a:p>
          <a:p>
            <a:endParaRPr lang="en-SG" sz="300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3093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4109066" y="5996934"/>
            <a:ext cx="8549020" cy="10432979"/>
            <a:chOff x="10509866" y="3928855"/>
            <a:chExt cx="8549020" cy="10432979"/>
          </a:xfrm>
        </p:grpSpPr>
        <p:grpSp>
          <p:nvGrpSpPr>
            <p:cNvPr id="12" name="Group 11"/>
            <p:cNvGrpSpPr/>
            <p:nvPr/>
          </p:nvGrpSpPr>
          <p:grpSpPr>
            <a:xfrm rot="20180910">
              <a:off x="15498822" y="6749817"/>
              <a:ext cx="3560064" cy="440361"/>
              <a:chOff x="5779573" y="6937570"/>
              <a:chExt cx="3560064" cy="440361"/>
            </a:xfrm>
          </p:grpSpPr>
          <p:cxnSp>
            <p:nvCxnSpPr>
              <p:cNvPr id="67" name="Straight Connector 66"/>
              <p:cNvCxnSpPr/>
              <p:nvPr/>
            </p:nvCxnSpPr>
            <p:spPr>
              <a:xfrm rot="10800000">
                <a:off x="6182509" y="7137811"/>
                <a:ext cx="2716767" cy="0"/>
              </a:xfrm>
              <a:prstGeom prst="line">
                <a:avLst/>
              </a:prstGeom>
              <a:ln w="76200">
                <a:solidFill>
                  <a:srgbClr val="F0BBC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8" name="Oval 67"/>
              <p:cNvSpPr/>
              <p:nvPr/>
            </p:nvSpPr>
            <p:spPr>
              <a:xfrm rot="10800000">
                <a:off x="8899276" y="6937570"/>
                <a:ext cx="440361" cy="440361"/>
              </a:xfrm>
              <a:prstGeom prst="ellipse">
                <a:avLst/>
              </a:prstGeom>
              <a:solidFill>
                <a:srgbClr val="FEB8D8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69" name="Oval 68"/>
              <p:cNvSpPr/>
              <p:nvPr/>
            </p:nvSpPr>
            <p:spPr>
              <a:xfrm rot="10800000">
                <a:off x="5779573" y="6937570"/>
                <a:ext cx="440361" cy="440361"/>
              </a:xfrm>
              <a:prstGeom prst="ellipse">
                <a:avLst/>
              </a:prstGeom>
              <a:solidFill>
                <a:srgbClr val="FEB8D8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  <p:cxnSp>
          <p:nvCxnSpPr>
            <p:cNvPr id="13" name="Straight Connector 12"/>
            <p:cNvCxnSpPr/>
            <p:nvPr/>
          </p:nvCxnSpPr>
          <p:spPr>
            <a:xfrm rot="5400000" flipH="1" flipV="1">
              <a:off x="9822704" y="9230730"/>
              <a:ext cx="2160000" cy="16132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rot="5400000" flipH="1" flipV="1">
              <a:off x="12722216" y="7974630"/>
              <a:ext cx="2160000" cy="16132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rot="5400000" flipH="1" flipV="1">
              <a:off x="14814011" y="9452368"/>
              <a:ext cx="2160000" cy="16132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rot="5400000" flipH="1" flipV="1">
              <a:off x="17622274" y="8142983"/>
              <a:ext cx="2160000" cy="16132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" name="Group 16"/>
            <p:cNvGrpSpPr/>
            <p:nvPr/>
          </p:nvGrpSpPr>
          <p:grpSpPr>
            <a:xfrm rot="20180910">
              <a:off x="15498822" y="10335645"/>
              <a:ext cx="3560064" cy="440361"/>
              <a:chOff x="5779573" y="6937570"/>
              <a:chExt cx="3560064" cy="440361"/>
            </a:xfrm>
          </p:grpSpPr>
          <p:cxnSp>
            <p:nvCxnSpPr>
              <p:cNvPr id="64" name="Straight Connector 63"/>
              <p:cNvCxnSpPr/>
              <p:nvPr/>
            </p:nvCxnSpPr>
            <p:spPr>
              <a:xfrm rot="10800000">
                <a:off x="6182509" y="7137811"/>
                <a:ext cx="2716767" cy="0"/>
              </a:xfrm>
              <a:prstGeom prst="line">
                <a:avLst/>
              </a:prstGeom>
              <a:ln w="76200">
                <a:solidFill>
                  <a:srgbClr val="F0BBC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5" name="Oval 64"/>
              <p:cNvSpPr/>
              <p:nvPr/>
            </p:nvSpPr>
            <p:spPr>
              <a:xfrm rot="10800000">
                <a:off x="8899276" y="6937570"/>
                <a:ext cx="440361" cy="440361"/>
              </a:xfrm>
              <a:prstGeom prst="ellipse">
                <a:avLst/>
              </a:prstGeom>
              <a:solidFill>
                <a:srgbClr val="FEB8D8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66" name="Oval 65"/>
              <p:cNvSpPr/>
              <p:nvPr/>
            </p:nvSpPr>
            <p:spPr>
              <a:xfrm rot="10800000">
                <a:off x="5779573" y="6937570"/>
                <a:ext cx="440361" cy="440361"/>
              </a:xfrm>
              <a:prstGeom prst="ellipse">
                <a:avLst/>
              </a:prstGeom>
              <a:solidFill>
                <a:srgbClr val="FEB8D8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  <p:grpSp>
          <p:nvGrpSpPr>
            <p:cNvPr id="20" name="Group 19"/>
            <p:cNvGrpSpPr/>
            <p:nvPr/>
          </p:nvGrpSpPr>
          <p:grpSpPr>
            <a:xfrm rot="20180910">
              <a:off x="15498822" y="13921473"/>
              <a:ext cx="3560064" cy="440361"/>
              <a:chOff x="5779573" y="6937570"/>
              <a:chExt cx="3560064" cy="440361"/>
            </a:xfrm>
          </p:grpSpPr>
          <p:cxnSp>
            <p:nvCxnSpPr>
              <p:cNvPr id="61" name="Straight Connector 60"/>
              <p:cNvCxnSpPr/>
              <p:nvPr/>
            </p:nvCxnSpPr>
            <p:spPr>
              <a:xfrm rot="10800000">
                <a:off x="6182509" y="7137811"/>
                <a:ext cx="2716767" cy="0"/>
              </a:xfrm>
              <a:prstGeom prst="line">
                <a:avLst/>
              </a:prstGeom>
              <a:ln w="76200">
                <a:solidFill>
                  <a:srgbClr val="F0BBC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Oval 61"/>
              <p:cNvSpPr/>
              <p:nvPr/>
            </p:nvSpPr>
            <p:spPr>
              <a:xfrm rot="10800000">
                <a:off x="8899276" y="6937570"/>
                <a:ext cx="440361" cy="440361"/>
              </a:xfrm>
              <a:prstGeom prst="ellipse">
                <a:avLst/>
              </a:prstGeom>
              <a:solidFill>
                <a:srgbClr val="FEB8D8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63" name="Oval 62"/>
              <p:cNvSpPr/>
              <p:nvPr/>
            </p:nvSpPr>
            <p:spPr>
              <a:xfrm rot="10800000">
                <a:off x="5779573" y="6937570"/>
                <a:ext cx="440361" cy="440361"/>
              </a:xfrm>
              <a:prstGeom prst="ellipse">
                <a:avLst/>
              </a:prstGeom>
              <a:solidFill>
                <a:srgbClr val="FEB8D8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  <p:cxnSp>
          <p:nvCxnSpPr>
            <p:cNvPr id="23" name="Straight Connector 22"/>
            <p:cNvCxnSpPr/>
            <p:nvPr/>
          </p:nvCxnSpPr>
          <p:spPr>
            <a:xfrm rot="5400000" flipH="1" flipV="1">
              <a:off x="14645364" y="13223871"/>
              <a:ext cx="2160000" cy="16132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rot="5400000" flipH="1" flipV="1">
              <a:off x="17542235" y="11758982"/>
              <a:ext cx="2160000" cy="16132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7" name="Group 26"/>
            <p:cNvGrpSpPr/>
            <p:nvPr/>
          </p:nvGrpSpPr>
          <p:grpSpPr>
            <a:xfrm rot="20389065">
              <a:off x="10509866" y="3928855"/>
              <a:ext cx="3560064" cy="440361"/>
              <a:chOff x="5779573" y="6937570"/>
              <a:chExt cx="3560064" cy="440361"/>
            </a:xfrm>
          </p:grpSpPr>
          <p:cxnSp>
            <p:nvCxnSpPr>
              <p:cNvPr id="58" name="Straight Connector 57"/>
              <p:cNvCxnSpPr/>
              <p:nvPr/>
            </p:nvCxnSpPr>
            <p:spPr>
              <a:xfrm rot="10800000">
                <a:off x="6182509" y="7137811"/>
                <a:ext cx="2716767" cy="0"/>
              </a:xfrm>
              <a:prstGeom prst="line">
                <a:avLst/>
              </a:prstGeom>
              <a:ln w="76200">
                <a:solidFill>
                  <a:srgbClr val="F0BBC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Oval 58"/>
              <p:cNvSpPr/>
              <p:nvPr/>
            </p:nvSpPr>
            <p:spPr>
              <a:xfrm rot="10800000">
                <a:off x="8899276" y="6937570"/>
                <a:ext cx="440361" cy="440361"/>
              </a:xfrm>
              <a:prstGeom prst="ellipse">
                <a:avLst/>
              </a:prstGeom>
              <a:solidFill>
                <a:srgbClr val="FEB8D8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60" name="Oval 59"/>
              <p:cNvSpPr/>
              <p:nvPr/>
            </p:nvSpPr>
            <p:spPr>
              <a:xfrm rot="10800000">
                <a:off x="5779573" y="6937570"/>
                <a:ext cx="440361" cy="440361"/>
              </a:xfrm>
              <a:prstGeom prst="ellipse">
                <a:avLst/>
              </a:prstGeom>
              <a:solidFill>
                <a:srgbClr val="FEB8D8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  <p:grpSp>
          <p:nvGrpSpPr>
            <p:cNvPr id="28" name="Group 27"/>
            <p:cNvGrpSpPr/>
            <p:nvPr/>
          </p:nvGrpSpPr>
          <p:grpSpPr>
            <a:xfrm>
              <a:off x="12166538" y="7336630"/>
              <a:ext cx="2849172" cy="374551"/>
              <a:chOff x="10292324" y="8703288"/>
              <a:chExt cx="2849172" cy="374551"/>
            </a:xfrm>
          </p:grpSpPr>
          <p:cxnSp>
            <p:nvCxnSpPr>
              <p:cNvPr id="55" name="Straight Connector 54"/>
              <p:cNvCxnSpPr/>
              <p:nvPr/>
            </p:nvCxnSpPr>
            <p:spPr>
              <a:xfrm flipH="1" flipV="1">
                <a:off x="10292324" y="8888944"/>
                <a:ext cx="2849172" cy="18585"/>
              </a:xfrm>
              <a:prstGeom prst="line">
                <a:avLst/>
              </a:prstGeom>
              <a:ln w="762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" name="Oval 55"/>
              <p:cNvSpPr/>
              <p:nvPr/>
            </p:nvSpPr>
            <p:spPr>
              <a:xfrm>
                <a:off x="10490590" y="8742725"/>
                <a:ext cx="335114" cy="335114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57" name="Oval 56"/>
              <p:cNvSpPr/>
              <p:nvPr/>
            </p:nvSpPr>
            <p:spPr>
              <a:xfrm>
                <a:off x="12682305" y="8703288"/>
                <a:ext cx="335114" cy="335114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  <p:cxnSp>
          <p:nvCxnSpPr>
            <p:cNvPr id="29" name="Straight Connector 28"/>
            <p:cNvCxnSpPr/>
            <p:nvPr/>
          </p:nvCxnSpPr>
          <p:spPr>
            <a:xfrm flipV="1">
              <a:off x="10879342" y="5357446"/>
              <a:ext cx="10670" cy="1428699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flipV="1">
              <a:off x="13728195" y="4063454"/>
              <a:ext cx="10670" cy="1428699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1" name="Group 30"/>
            <p:cNvGrpSpPr/>
            <p:nvPr/>
          </p:nvGrpSpPr>
          <p:grpSpPr>
            <a:xfrm rot="20389065">
              <a:off x="10702267" y="6665735"/>
              <a:ext cx="3560064" cy="440361"/>
              <a:chOff x="5779573" y="6937570"/>
              <a:chExt cx="3560064" cy="440361"/>
            </a:xfrm>
          </p:grpSpPr>
          <p:cxnSp>
            <p:nvCxnSpPr>
              <p:cNvPr id="52" name="Straight Connector 51"/>
              <p:cNvCxnSpPr/>
              <p:nvPr/>
            </p:nvCxnSpPr>
            <p:spPr>
              <a:xfrm rot="10800000">
                <a:off x="6182509" y="7137811"/>
                <a:ext cx="2716767" cy="0"/>
              </a:xfrm>
              <a:prstGeom prst="line">
                <a:avLst/>
              </a:prstGeom>
              <a:ln w="76200">
                <a:solidFill>
                  <a:srgbClr val="F0BBC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3" name="Oval 52"/>
              <p:cNvSpPr/>
              <p:nvPr/>
            </p:nvSpPr>
            <p:spPr>
              <a:xfrm rot="10800000">
                <a:off x="8899276" y="6937570"/>
                <a:ext cx="440361" cy="440361"/>
              </a:xfrm>
              <a:prstGeom prst="ellipse">
                <a:avLst/>
              </a:prstGeom>
              <a:solidFill>
                <a:srgbClr val="FEB8D8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54" name="Oval 53"/>
              <p:cNvSpPr/>
              <p:nvPr/>
            </p:nvSpPr>
            <p:spPr>
              <a:xfrm rot="10800000">
                <a:off x="5779573" y="6937570"/>
                <a:ext cx="440361" cy="440361"/>
              </a:xfrm>
              <a:prstGeom prst="ellipse">
                <a:avLst/>
              </a:prstGeom>
              <a:solidFill>
                <a:srgbClr val="FEB8D8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  <p:grpSp>
          <p:nvGrpSpPr>
            <p:cNvPr id="32" name="Group 31"/>
            <p:cNvGrpSpPr/>
            <p:nvPr/>
          </p:nvGrpSpPr>
          <p:grpSpPr>
            <a:xfrm>
              <a:off x="14743743" y="6168768"/>
              <a:ext cx="2849172" cy="374551"/>
              <a:chOff x="10292324" y="8703288"/>
              <a:chExt cx="2849172" cy="374551"/>
            </a:xfrm>
          </p:grpSpPr>
          <p:cxnSp>
            <p:nvCxnSpPr>
              <p:cNvPr id="49" name="Straight Connector 48"/>
              <p:cNvCxnSpPr/>
              <p:nvPr/>
            </p:nvCxnSpPr>
            <p:spPr>
              <a:xfrm flipH="1" flipV="1">
                <a:off x="10292324" y="8888944"/>
                <a:ext cx="2849172" cy="18585"/>
              </a:xfrm>
              <a:prstGeom prst="line">
                <a:avLst/>
              </a:prstGeom>
              <a:ln w="762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" name="Oval 49"/>
              <p:cNvSpPr/>
              <p:nvPr/>
            </p:nvSpPr>
            <p:spPr>
              <a:xfrm>
                <a:off x="10490590" y="8742725"/>
                <a:ext cx="335114" cy="335114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51" name="Oval 50"/>
              <p:cNvSpPr/>
              <p:nvPr/>
            </p:nvSpPr>
            <p:spPr>
              <a:xfrm>
                <a:off x="12682305" y="8703288"/>
                <a:ext cx="335114" cy="335114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  <p:grpSp>
          <p:nvGrpSpPr>
            <p:cNvPr id="33" name="Group 32"/>
            <p:cNvGrpSpPr/>
            <p:nvPr/>
          </p:nvGrpSpPr>
          <p:grpSpPr>
            <a:xfrm rot="213514">
              <a:off x="14743743" y="9500656"/>
              <a:ext cx="2849172" cy="374551"/>
              <a:chOff x="10292324" y="8703288"/>
              <a:chExt cx="2849172" cy="374551"/>
            </a:xfrm>
          </p:grpSpPr>
          <p:cxnSp>
            <p:nvCxnSpPr>
              <p:cNvPr id="46" name="Straight Connector 45"/>
              <p:cNvCxnSpPr/>
              <p:nvPr/>
            </p:nvCxnSpPr>
            <p:spPr>
              <a:xfrm flipH="1" flipV="1">
                <a:off x="10292324" y="8888944"/>
                <a:ext cx="2849172" cy="18585"/>
              </a:xfrm>
              <a:prstGeom prst="line">
                <a:avLst/>
              </a:prstGeom>
              <a:ln w="762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Oval 46"/>
              <p:cNvSpPr/>
              <p:nvPr/>
            </p:nvSpPr>
            <p:spPr>
              <a:xfrm>
                <a:off x="10490590" y="8742725"/>
                <a:ext cx="335114" cy="335114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48" name="Oval 47"/>
              <p:cNvSpPr/>
              <p:nvPr/>
            </p:nvSpPr>
            <p:spPr>
              <a:xfrm>
                <a:off x="12682305" y="8703288"/>
                <a:ext cx="335114" cy="335114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  <p:grpSp>
          <p:nvGrpSpPr>
            <p:cNvPr id="34" name="Group 33"/>
            <p:cNvGrpSpPr/>
            <p:nvPr/>
          </p:nvGrpSpPr>
          <p:grpSpPr>
            <a:xfrm rot="485886">
              <a:off x="14896143" y="12872948"/>
              <a:ext cx="2849172" cy="374551"/>
              <a:chOff x="10292324" y="8703288"/>
              <a:chExt cx="2849172" cy="374551"/>
            </a:xfrm>
          </p:grpSpPr>
          <p:cxnSp>
            <p:nvCxnSpPr>
              <p:cNvPr id="43" name="Straight Connector 42"/>
              <p:cNvCxnSpPr/>
              <p:nvPr/>
            </p:nvCxnSpPr>
            <p:spPr>
              <a:xfrm flipH="1" flipV="1">
                <a:off x="10292324" y="8888944"/>
                <a:ext cx="2849172" cy="18585"/>
              </a:xfrm>
              <a:prstGeom prst="line">
                <a:avLst/>
              </a:prstGeom>
              <a:ln w="762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" name="Oval 43"/>
              <p:cNvSpPr/>
              <p:nvPr/>
            </p:nvSpPr>
            <p:spPr>
              <a:xfrm>
                <a:off x="10490590" y="8742725"/>
                <a:ext cx="335114" cy="335114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45" name="Oval 44"/>
              <p:cNvSpPr/>
              <p:nvPr/>
            </p:nvSpPr>
            <p:spPr>
              <a:xfrm>
                <a:off x="12682305" y="8703288"/>
                <a:ext cx="335114" cy="335114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  <p:grpSp>
          <p:nvGrpSpPr>
            <p:cNvPr id="35" name="Group 34"/>
            <p:cNvGrpSpPr/>
            <p:nvPr/>
          </p:nvGrpSpPr>
          <p:grpSpPr>
            <a:xfrm rot="16200000">
              <a:off x="9109980" y="12238090"/>
              <a:ext cx="3560064" cy="440361"/>
              <a:chOff x="5779573" y="6937570"/>
              <a:chExt cx="3560064" cy="440361"/>
            </a:xfrm>
          </p:grpSpPr>
          <p:cxnSp>
            <p:nvCxnSpPr>
              <p:cNvPr id="40" name="Straight Connector 39"/>
              <p:cNvCxnSpPr/>
              <p:nvPr/>
            </p:nvCxnSpPr>
            <p:spPr>
              <a:xfrm rot="10800000">
                <a:off x="6182509" y="7137811"/>
                <a:ext cx="2716767" cy="0"/>
              </a:xfrm>
              <a:prstGeom prst="line">
                <a:avLst/>
              </a:prstGeom>
              <a:ln w="76200">
                <a:solidFill>
                  <a:srgbClr val="F0BBC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Oval 40"/>
              <p:cNvSpPr/>
              <p:nvPr/>
            </p:nvSpPr>
            <p:spPr>
              <a:xfrm rot="10800000">
                <a:off x="8899276" y="6937570"/>
                <a:ext cx="440361" cy="440361"/>
              </a:xfrm>
              <a:prstGeom prst="ellipse">
                <a:avLst/>
              </a:prstGeom>
              <a:solidFill>
                <a:srgbClr val="FEB8D8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42" name="Oval 41"/>
              <p:cNvSpPr/>
              <p:nvPr/>
            </p:nvSpPr>
            <p:spPr>
              <a:xfrm rot="10800000">
                <a:off x="5779573" y="6937570"/>
                <a:ext cx="440361" cy="440361"/>
              </a:xfrm>
              <a:prstGeom prst="ellipse">
                <a:avLst/>
              </a:prstGeom>
              <a:solidFill>
                <a:srgbClr val="FEB8D8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  <p:grpSp>
          <p:nvGrpSpPr>
            <p:cNvPr id="36" name="Group 35"/>
            <p:cNvGrpSpPr/>
            <p:nvPr/>
          </p:nvGrpSpPr>
          <p:grpSpPr>
            <a:xfrm rot="16200000">
              <a:off x="12096108" y="10846836"/>
              <a:ext cx="3560064" cy="440361"/>
              <a:chOff x="5779573" y="6937570"/>
              <a:chExt cx="3560064" cy="440361"/>
            </a:xfrm>
          </p:grpSpPr>
          <p:cxnSp>
            <p:nvCxnSpPr>
              <p:cNvPr id="37" name="Straight Connector 36"/>
              <p:cNvCxnSpPr/>
              <p:nvPr/>
            </p:nvCxnSpPr>
            <p:spPr>
              <a:xfrm rot="10800000">
                <a:off x="6182509" y="7137811"/>
                <a:ext cx="2716767" cy="0"/>
              </a:xfrm>
              <a:prstGeom prst="line">
                <a:avLst/>
              </a:prstGeom>
              <a:ln w="76200">
                <a:solidFill>
                  <a:srgbClr val="F0BBC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" name="Oval 37"/>
              <p:cNvSpPr/>
              <p:nvPr/>
            </p:nvSpPr>
            <p:spPr>
              <a:xfrm rot="10800000">
                <a:off x="8899276" y="6937570"/>
                <a:ext cx="440361" cy="440361"/>
              </a:xfrm>
              <a:prstGeom prst="ellipse">
                <a:avLst/>
              </a:prstGeom>
              <a:solidFill>
                <a:srgbClr val="FEB8D8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39" name="Oval 38"/>
              <p:cNvSpPr/>
              <p:nvPr/>
            </p:nvSpPr>
            <p:spPr>
              <a:xfrm rot="10800000">
                <a:off x="5779573" y="6937570"/>
                <a:ext cx="440361" cy="440361"/>
              </a:xfrm>
              <a:prstGeom prst="ellipse">
                <a:avLst/>
              </a:prstGeom>
              <a:solidFill>
                <a:srgbClr val="FEB8D8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</p:grpSp>
      <p:grpSp>
        <p:nvGrpSpPr>
          <p:cNvPr id="70" name="Group 69"/>
          <p:cNvGrpSpPr/>
          <p:nvPr/>
        </p:nvGrpSpPr>
        <p:grpSpPr>
          <a:xfrm>
            <a:off x="3391464" y="2481282"/>
            <a:ext cx="2849172" cy="374551"/>
            <a:chOff x="10292324" y="8703288"/>
            <a:chExt cx="2849172" cy="374551"/>
          </a:xfrm>
        </p:grpSpPr>
        <p:cxnSp>
          <p:nvCxnSpPr>
            <p:cNvPr id="71" name="Straight Connector 70"/>
            <p:cNvCxnSpPr/>
            <p:nvPr/>
          </p:nvCxnSpPr>
          <p:spPr>
            <a:xfrm flipH="1" flipV="1">
              <a:off x="10292324" y="8888944"/>
              <a:ext cx="2849172" cy="18585"/>
            </a:xfrm>
            <a:prstGeom prst="line">
              <a:avLst/>
            </a:prstGeom>
            <a:ln w="762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Oval 71"/>
            <p:cNvSpPr/>
            <p:nvPr/>
          </p:nvSpPr>
          <p:spPr>
            <a:xfrm>
              <a:off x="10490590" y="8742725"/>
              <a:ext cx="335114" cy="335114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73" name="Oval 72"/>
            <p:cNvSpPr/>
            <p:nvPr/>
          </p:nvSpPr>
          <p:spPr>
            <a:xfrm>
              <a:off x="12682305" y="8703288"/>
              <a:ext cx="335114" cy="335114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sp>
        <p:nvSpPr>
          <p:cNvPr id="74" name="TextBox 73"/>
          <p:cNvSpPr txBox="1"/>
          <p:nvPr/>
        </p:nvSpPr>
        <p:spPr>
          <a:xfrm>
            <a:off x="1367896" y="2481282"/>
            <a:ext cx="1745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mtClean="0">
                <a:solidFill>
                  <a:schemeClr val="bg1"/>
                </a:solidFill>
              </a:rPr>
              <a:t>Both sides union</a:t>
            </a:r>
            <a:endParaRPr lang="en-SG">
              <a:solidFill>
                <a:schemeClr val="bg1"/>
              </a:solidFill>
            </a:endParaRPr>
          </a:p>
        </p:txBody>
      </p:sp>
      <p:grpSp>
        <p:nvGrpSpPr>
          <p:cNvPr id="75" name="Group 74"/>
          <p:cNvGrpSpPr/>
          <p:nvPr/>
        </p:nvGrpSpPr>
        <p:grpSpPr>
          <a:xfrm>
            <a:off x="3333369" y="3265949"/>
            <a:ext cx="2849172" cy="374551"/>
            <a:chOff x="10292324" y="8703288"/>
            <a:chExt cx="2849172" cy="374551"/>
          </a:xfrm>
          <a:solidFill>
            <a:srgbClr val="FEA4CD"/>
          </a:solidFill>
        </p:grpSpPr>
        <p:cxnSp>
          <p:nvCxnSpPr>
            <p:cNvPr id="76" name="Straight Connector 75"/>
            <p:cNvCxnSpPr/>
            <p:nvPr/>
          </p:nvCxnSpPr>
          <p:spPr>
            <a:xfrm flipH="1" flipV="1">
              <a:off x="10292324" y="8888944"/>
              <a:ext cx="2849172" cy="18585"/>
            </a:xfrm>
            <a:prstGeom prst="line">
              <a:avLst/>
            </a:prstGeom>
            <a:grpFill/>
            <a:ln w="76200">
              <a:solidFill>
                <a:srgbClr val="FEB8D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Oval 76"/>
            <p:cNvSpPr/>
            <p:nvPr/>
          </p:nvSpPr>
          <p:spPr>
            <a:xfrm>
              <a:off x="10490590" y="8742725"/>
              <a:ext cx="335114" cy="335114"/>
            </a:xfrm>
            <a:prstGeom prst="ellipse">
              <a:avLst/>
            </a:prstGeom>
            <a:grpFill/>
            <a:ln>
              <a:solidFill>
                <a:srgbClr val="FEB8D8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78" name="Oval 77"/>
            <p:cNvSpPr/>
            <p:nvPr/>
          </p:nvSpPr>
          <p:spPr>
            <a:xfrm>
              <a:off x="12682305" y="8703288"/>
              <a:ext cx="335114" cy="335114"/>
            </a:xfrm>
            <a:prstGeom prst="ellipse">
              <a:avLst/>
            </a:prstGeom>
            <a:grpFill/>
            <a:ln>
              <a:solidFill>
                <a:srgbClr val="FEB8D8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sp>
        <p:nvSpPr>
          <p:cNvPr id="79" name="TextBox 78"/>
          <p:cNvSpPr txBox="1"/>
          <p:nvPr/>
        </p:nvSpPr>
        <p:spPr>
          <a:xfrm>
            <a:off x="1309801" y="3265949"/>
            <a:ext cx="1836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mtClean="0">
                <a:solidFill>
                  <a:schemeClr val="bg1"/>
                </a:solidFill>
              </a:rPr>
              <a:t>Both sides 5 ways</a:t>
            </a:r>
            <a:endParaRPr lang="en-SG">
              <a:solidFill>
                <a:schemeClr val="bg1"/>
              </a:solidFill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1411435" y="934389"/>
            <a:ext cx="198002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5400" smtClean="0">
                <a:solidFill>
                  <a:schemeClr val="bg1"/>
                </a:solidFill>
              </a:rPr>
              <a:t>SETUP</a:t>
            </a:r>
            <a:endParaRPr lang="en-SG" sz="5400">
              <a:solidFill>
                <a:schemeClr val="bg1"/>
              </a:solidFill>
            </a:endParaRPr>
          </a:p>
        </p:txBody>
      </p:sp>
      <p:grpSp>
        <p:nvGrpSpPr>
          <p:cNvPr id="81" name="Group 80"/>
          <p:cNvGrpSpPr/>
          <p:nvPr/>
        </p:nvGrpSpPr>
        <p:grpSpPr>
          <a:xfrm>
            <a:off x="3333369" y="4088433"/>
            <a:ext cx="2849172" cy="374551"/>
            <a:chOff x="10292324" y="8703288"/>
            <a:chExt cx="2849172" cy="374551"/>
          </a:xfrm>
          <a:solidFill>
            <a:srgbClr val="FEA4CD"/>
          </a:solidFill>
        </p:grpSpPr>
        <p:cxnSp>
          <p:nvCxnSpPr>
            <p:cNvPr id="82" name="Straight Connector 81"/>
            <p:cNvCxnSpPr/>
            <p:nvPr/>
          </p:nvCxnSpPr>
          <p:spPr>
            <a:xfrm flipH="1" flipV="1">
              <a:off x="10292324" y="8888944"/>
              <a:ext cx="2849172" cy="18585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sp>
          <p:nvSpPr>
            <p:cNvPr id="83" name="Oval 82"/>
            <p:cNvSpPr/>
            <p:nvPr/>
          </p:nvSpPr>
          <p:spPr>
            <a:xfrm>
              <a:off x="10490590" y="8742725"/>
              <a:ext cx="335114" cy="33511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84" name="Oval 83"/>
            <p:cNvSpPr/>
            <p:nvPr/>
          </p:nvSpPr>
          <p:spPr>
            <a:xfrm>
              <a:off x="12682305" y="8703288"/>
              <a:ext cx="335114" cy="33511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sp>
        <p:nvSpPr>
          <p:cNvPr id="85" name="TextBox 84"/>
          <p:cNvSpPr txBox="1"/>
          <p:nvPr/>
        </p:nvSpPr>
        <p:spPr>
          <a:xfrm>
            <a:off x="1284405" y="4035238"/>
            <a:ext cx="1511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mtClean="0">
                <a:solidFill>
                  <a:schemeClr val="bg1"/>
                </a:solidFill>
              </a:rPr>
              <a:t>Extension Rod</a:t>
            </a:r>
            <a:endParaRPr lang="en-SG">
              <a:solidFill>
                <a:schemeClr val="bg1"/>
              </a:solidFill>
            </a:endParaRPr>
          </a:p>
        </p:txBody>
      </p:sp>
      <p:grpSp>
        <p:nvGrpSpPr>
          <p:cNvPr id="86" name="Group 85"/>
          <p:cNvGrpSpPr/>
          <p:nvPr/>
        </p:nvGrpSpPr>
        <p:grpSpPr>
          <a:xfrm rot="20026477">
            <a:off x="1047963" y="7497569"/>
            <a:ext cx="2849172" cy="374551"/>
            <a:chOff x="10292324" y="8703288"/>
            <a:chExt cx="2849172" cy="374551"/>
          </a:xfrm>
          <a:solidFill>
            <a:srgbClr val="FEA4CD"/>
          </a:solidFill>
        </p:grpSpPr>
        <p:cxnSp>
          <p:nvCxnSpPr>
            <p:cNvPr id="87" name="Straight Connector 86"/>
            <p:cNvCxnSpPr/>
            <p:nvPr/>
          </p:nvCxnSpPr>
          <p:spPr>
            <a:xfrm flipH="1" flipV="1">
              <a:off x="10292324" y="8888944"/>
              <a:ext cx="2849172" cy="18585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sp>
          <p:nvSpPr>
            <p:cNvPr id="88" name="Oval 87"/>
            <p:cNvSpPr/>
            <p:nvPr/>
          </p:nvSpPr>
          <p:spPr>
            <a:xfrm>
              <a:off x="10490590" y="8742725"/>
              <a:ext cx="335114" cy="33511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89" name="Oval 88"/>
            <p:cNvSpPr/>
            <p:nvPr/>
          </p:nvSpPr>
          <p:spPr>
            <a:xfrm>
              <a:off x="12682305" y="8703288"/>
              <a:ext cx="335114" cy="33511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grpSp>
        <p:nvGrpSpPr>
          <p:cNvPr id="90" name="Group 89"/>
          <p:cNvGrpSpPr/>
          <p:nvPr/>
        </p:nvGrpSpPr>
        <p:grpSpPr>
          <a:xfrm rot="20026477">
            <a:off x="7782224" y="4684339"/>
            <a:ext cx="2849172" cy="374551"/>
            <a:chOff x="10292324" y="8703288"/>
            <a:chExt cx="2849172" cy="374551"/>
          </a:xfrm>
          <a:solidFill>
            <a:srgbClr val="FEA4CD"/>
          </a:solidFill>
        </p:grpSpPr>
        <p:cxnSp>
          <p:nvCxnSpPr>
            <p:cNvPr id="91" name="Straight Connector 90"/>
            <p:cNvCxnSpPr/>
            <p:nvPr/>
          </p:nvCxnSpPr>
          <p:spPr>
            <a:xfrm flipH="1" flipV="1">
              <a:off x="10292324" y="8888944"/>
              <a:ext cx="2849172" cy="18585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sp>
          <p:nvSpPr>
            <p:cNvPr id="92" name="Oval 91"/>
            <p:cNvSpPr/>
            <p:nvPr/>
          </p:nvSpPr>
          <p:spPr>
            <a:xfrm>
              <a:off x="10490590" y="8742725"/>
              <a:ext cx="335114" cy="33511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93" name="Oval 92"/>
            <p:cNvSpPr/>
            <p:nvPr/>
          </p:nvSpPr>
          <p:spPr>
            <a:xfrm>
              <a:off x="12682305" y="8703288"/>
              <a:ext cx="335114" cy="33511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cxnSp>
        <p:nvCxnSpPr>
          <p:cNvPr id="96" name="Straight Connector 95"/>
          <p:cNvCxnSpPr/>
          <p:nvPr/>
        </p:nvCxnSpPr>
        <p:spPr>
          <a:xfrm flipH="1">
            <a:off x="3531636" y="5064076"/>
            <a:ext cx="2395866" cy="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/>
          <p:cNvSpPr txBox="1"/>
          <p:nvPr/>
        </p:nvSpPr>
        <p:spPr>
          <a:xfrm>
            <a:off x="1356633" y="4840261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mtClean="0">
                <a:solidFill>
                  <a:schemeClr val="bg1"/>
                </a:solidFill>
              </a:rPr>
              <a:t>Pipe</a:t>
            </a:r>
            <a:endParaRPr lang="en-SG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49856" y="14720399"/>
            <a:ext cx="24751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400" smtClean="0">
                <a:solidFill>
                  <a:schemeClr val="bg1"/>
                </a:solidFill>
              </a:rPr>
              <a:t>SECURE THIS ROD </a:t>
            </a:r>
          </a:p>
          <a:p>
            <a:r>
              <a:rPr lang="en-SG" sz="2400" smtClean="0">
                <a:solidFill>
                  <a:schemeClr val="bg1"/>
                </a:solidFill>
              </a:rPr>
              <a:t>TO A CHAIR</a:t>
            </a:r>
            <a:endParaRPr lang="en-SG" sz="2400">
              <a:solidFill>
                <a:schemeClr val="bg1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14859486" y="5161006"/>
            <a:ext cx="8347653" cy="10261211"/>
            <a:chOff x="14859486" y="5161006"/>
            <a:chExt cx="8347653" cy="10261211"/>
          </a:xfrm>
        </p:grpSpPr>
        <p:grpSp>
          <p:nvGrpSpPr>
            <p:cNvPr id="2" name="Group 1"/>
            <p:cNvGrpSpPr/>
            <p:nvPr/>
          </p:nvGrpSpPr>
          <p:grpSpPr>
            <a:xfrm rot="19545244">
              <a:off x="14963027" y="14136677"/>
              <a:ext cx="3664510" cy="605768"/>
              <a:chOff x="16428220" y="2520719"/>
              <a:chExt cx="3664510" cy="605768"/>
            </a:xfrm>
          </p:grpSpPr>
          <p:grpSp>
            <p:nvGrpSpPr>
              <p:cNvPr id="110" name="Group 109"/>
              <p:cNvGrpSpPr/>
              <p:nvPr/>
            </p:nvGrpSpPr>
            <p:grpSpPr>
              <a:xfrm>
                <a:off x="16428220" y="2520719"/>
                <a:ext cx="3426488" cy="449926"/>
                <a:chOff x="5779573" y="6937570"/>
                <a:chExt cx="3426488" cy="449926"/>
              </a:xfrm>
            </p:grpSpPr>
            <p:cxnSp>
              <p:nvCxnSpPr>
                <p:cNvPr id="131" name="Straight Connector 130"/>
                <p:cNvCxnSpPr/>
                <p:nvPr/>
              </p:nvCxnSpPr>
              <p:spPr>
                <a:xfrm rot="10800000">
                  <a:off x="6182509" y="7137811"/>
                  <a:ext cx="2716767" cy="0"/>
                </a:xfrm>
                <a:prstGeom prst="line">
                  <a:avLst/>
                </a:prstGeom>
                <a:ln w="76200">
                  <a:solidFill>
                    <a:srgbClr val="F0BBC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2" name="Oval 131"/>
                <p:cNvSpPr/>
                <p:nvPr/>
              </p:nvSpPr>
              <p:spPr>
                <a:xfrm rot="10800000">
                  <a:off x="8765700" y="6947135"/>
                  <a:ext cx="440361" cy="440361"/>
                </a:xfrm>
                <a:prstGeom prst="ellipse">
                  <a:avLst/>
                </a:prstGeom>
                <a:solidFill>
                  <a:srgbClr val="FEB8D8"/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/>
                </a:p>
              </p:txBody>
            </p:sp>
            <p:sp>
              <p:nvSpPr>
                <p:cNvPr id="133" name="Oval 132"/>
                <p:cNvSpPr/>
                <p:nvPr/>
              </p:nvSpPr>
              <p:spPr>
                <a:xfrm rot="10800000">
                  <a:off x="5779573" y="6937570"/>
                  <a:ext cx="440361" cy="440361"/>
                </a:xfrm>
                <a:prstGeom prst="ellipse">
                  <a:avLst/>
                </a:prstGeom>
                <a:solidFill>
                  <a:srgbClr val="FEB8D8"/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/>
                </a:p>
              </p:txBody>
            </p:sp>
          </p:grpSp>
          <p:sp>
            <p:nvSpPr>
              <p:cNvPr id="151" name="Oval 150"/>
              <p:cNvSpPr/>
              <p:nvPr/>
            </p:nvSpPr>
            <p:spPr>
              <a:xfrm flipH="1">
                <a:off x="16799382" y="2794010"/>
                <a:ext cx="286013" cy="304847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152" name="Oval 151"/>
              <p:cNvSpPr/>
              <p:nvPr/>
            </p:nvSpPr>
            <p:spPr>
              <a:xfrm>
                <a:off x="19757616" y="2791373"/>
                <a:ext cx="335114" cy="335114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  <p:sp>
          <p:nvSpPr>
            <p:cNvPr id="168" name="TextBox 167"/>
            <p:cNvSpPr txBox="1"/>
            <p:nvPr/>
          </p:nvSpPr>
          <p:spPr>
            <a:xfrm>
              <a:off x="21573615" y="14415065"/>
              <a:ext cx="163352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dirty="0" smtClean="0">
                  <a:solidFill>
                    <a:schemeClr val="bg1"/>
                  </a:solidFill>
                </a:rPr>
                <a:t>Facing door</a:t>
              </a:r>
            </a:p>
          </p:txBody>
        </p:sp>
        <p:grpSp>
          <p:nvGrpSpPr>
            <p:cNvPr id="188" name="Group 187"/>
            <p:cNvGrpSpPr/>
            <p:nvPr/>
          </p:nvGrpSpPr>
          <p:grpSpPr>
            <a:xfrm rot="10800000">
              <a:off x="15999460" y="15086829"/>
              <a:ext cx="2963915" cy="335388"/>
              <a:chOff x="10223487" y="8740439"/>
              <a:chExt cx="2963915" cy="335388"/>
            </a:xfrm>
          </p:grpSpPr>
          <p:cxnSp>
            <p:nvCxnSpPr>
              <p:cNvPr id="189" name="Straight Connector 188"/>
              <p:cNvCxnSpPr/>
              <p:nvPr/>
            </p:nvCxnSpPr>
            <p:spPr>
              <a:xfrm flipH="1" flipV="1">
                <a:off x="10292324" y="8888944"/>
                <a:ext cx="2849172" cy="18585"/>
              </a:xfrm>
              <a:prstGeom prst="line">
                <a:avLst/>
              </a:prstGeom>
              <a:ln w="762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0" name="Oval 189"/>
              <p:cNvSpPr/>
              <p:nvPr/>
            </p:nvSpPr>
            <p:spPr>
              <a:xfrm>
                <a:off x="10223487" y="8740439"/>
                <a:ext cx="335114" cy="335114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191" name="Oval 190"/>
              <p:cNvSpPr/>
              <p:nvPr/>
            </p:nvSpPr>
            <p:spPr>
              <a:xfrm>
                <a:off x="12852288" y="8740713"/>
                <a:ext cx="335114" cy="335114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  <p:grpSp>
          <p:nvGrpSpPr>
            <p:cNvPr id="245" name="Group 244"/>
            <p:cNvGrpSpPr/>
            <p:nvPr/>
          </p:nvGrpSpPr>
          <p:grpSpPr>
            <a:xfrm rot="10800000">
              <a:off x="18480326" y="13438165"/>
              <a:ext cx="2963915" cy="335388"/>
              <a:chOff x="10223487" y="8740439"/>
              <a:chExt cx="2963915" cy="335388"/>
            </a:xfrm>
          </p:grpSpPr>
          <p:cxnSp>
            <p:nvCxnSpPr>
              <p:cNvPr id="246" name="Straight Connector 245"/>
              <p:cNvCxnSpPr/>
              <p:nvPr/>
            </p:nvCxnSpPr>
            <p:spPr>
              <a:xfrm flipH="1" flipV="1">
                <a:off x="10292324" y="8888944"/>
                <a:ext cx="2849172" cy="18585"/>
              </a:xfrm>
              <a:prstGeom prst="line">
                <a:avLst/>
              </a:prstGeom>
              <a:ln w="762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7" name="Oval 246"/>
              <p:cNvSpPr/>
              <p:nvPr/>
            </p:nvSpPr>
            <p:spPr>
              <a:xfrm>
                <a:off x="10223487" y="8740439"/>
                <a:ext cx="335114" cy="335114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248" name="Oval 247"/>
              <p:cNvSpPr/>
              <p:nvPr/>
            </p:nvSpPr>
            <p:spPr>
              <a:xfrm>
                <a:off x="12852288" y="8740713"/>
                <a:ext cx="335114" cy="335114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  <p:grpSp>
          <p:nvGrpSpPr>
            <p:cNvPr id="249" name="Group 248"/>
            <p:cNvGrpSpPr/>
            <p:nvPr/>
          </p:nvGrpSpPr>
          <p:grpSpPr>
            <a:xfrm rot="8498391">
              <a:off x="18990773" y="14176615"/>
              <a:ext cx="3664510" cy="605768"/>
              <a:chOff x="16428220" y="2520719"/>
              <a:chExt cx="3664510" cy="605768"/>
            </a:xfrm>
          </p:grpSpPr>
          <p:grpSp>
            <p:nvGrpSpPr>
              <p:cNvPr id="250" name="Group 249"/>
              <p:cNvGrpSpPr/>
              <p:nvPr/>
            </p:nvGrpSpPr>
            <p:grpSpPr>
              <a:xfrm>
                <a:off x="16428220" y="2520719"/>
                <a:ext cx="3426488" cy="449926"/>
                <a:chOff x="5779573" y="6937570"/>
                <a:chExt cx="3426488" cy="449926"/>
              </a:xfrm>
            </p:grpSpPr>
            <p:cxnSp>
              <p:nvCxnSpPr>
                <p:cNvPr id="253" name="Straight Connector 252"/>
                <p:cNvCxnSpPr/>
                <p:nvPr/>
              </p:nvCxnSpPr>
              <p:spPr>
                <a:xfrm rot="10800000">
                  <a:off x="6182509" y="7137811"/>
                  <a:ext cx="2716767" cy="0"/>
                </a:xfrm>
                <a:prstGeom prst="line">
                  <a:avLst/>
                </a:prstGeom>
                <a:ln w="76200">
                  <a:solidFill>
                    <a:srgbClr val="F0BBC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4" name="Oval 253"/>
                <p:cNvSpPr/>
                <p:nvPr/>
              </p:nvSpPr>
              <p:spPr>
                <a:xfrm rot="10800000">
                  <a:off x="8765700" y="6947135"/>
                  <a:ext cx="440361" cy="440361"/>
                </a:xfrm>
                <a:prstGeom prst="ellipse">
                  <a:avLst/>
                </a:prstGeom>
                <a:solidFill>
                  <a:srgbClr val="FEB8D8"/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/>
                </a:p>
              </p:txBody>
            </p:sp>
            <p:sp>
              <p:nvSpPr>
                <p:cNvPr id="255" name="Oval 254"/>
                <p:cNvSpPr/>
                <p:nvPr/>
              </p:nvSpPr>
              <p:spPr>
                <a:xfrm rot="10800000">
                  <a:off x="5779573" y="6937570"/>
                  <a:ext cx="440361" cy="440361"/>
                </a:xfrm>
                <a:prstGeom prst="ellipse">
                  <a:avLst/>
                </a:prstGeom>
                <a:solidFill>
                  <a:srgbClr val="FEB8D8"/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/>
                </a:p>
              </p:txBody>
            </p:sp>
          </p:grpSp>
          <p:sp>
            <p:nvSpPr>
              <p:cNvPr id="251" name="Oval 250"/>
              <p:cNvSpPr/>
              <p:nvPr/>
            </p:nvSpPr>
            <p:spPr>
              <a:xfrm flipH="1">
                <a:off x="16799382" y="2794010"/>
                <a:ext cx="286013" cy="304847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252" name="Oval 251"/>
              <p:cNvSpPr/>
              <p:nvPr/>
            </p:nvSpPr>
            <p:spPr>
              <a:xfrm>
                <a:off x="19757616" y="2791373"/>
                <a:ext cx="335114" cy="335114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  <p:cxnSp>
          <p:nvCxnSpPr>
            <p:cNvPr id="260" name="Straight Connector 259"/>
            <p:cNvCxnSpPr/>
            <p:nvPr/>
          </p:nvCxnSpPr>
          <p:spPr>
            <a:xfrm rot="16200000" flipH="1" flipV="1">
              <a:off x="16746490" y="12031678"/>
              <a:ext cx="2160000" cy="16132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/>
          </p:nvCxnSpPr>
          <p:spPr>
            <a:xfrm rot="16200000" flipH="1" flipV="1">
              <a:off x="14272882" y="13700578"/>
              <a:ext cx="2160000" cy="16132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/>
          </p:nvCxnSpPr>
          <p:spPr>
            <a:xfrm rot="16200000" flipH="1" flipV="1">
              <a:off x="16915137" y="8260175"/>
              <a:ext cx="2160000" cy="16132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/>
            <p:nvPr/>
          </p:nvCxnSpPr>
          <p:spPr>
            <a:xfrm rot="16200000" flipH="1" flipV="1">
              <a:off x="14352921" y="10084579"/>
              <a:ext cx="2160000" cy="16132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4" name="Group 263"/>
            <p:cNvGrpSpPr/>
            <p:nvPr/>
          </p:nvGrpSpPr>
          <p:grpSpPr>
            <a:xfrm rot="19545244">
              <a:off x="14859486" y="11147497"/>
              <a:ext cx="3426488" cy="578138"/>
              <a:chOff x="16428220" y="2520719"/>
              <a:chExt cx="3426488" cy="578138"/>
            </a:xfrm>
          </p:grpSpPr>
          <p:grpSp>
            <p:nvGrpSpPr>
              <p:cNvPr id="265" name="Group 264"/>
              <p:cNvGrpSpPr/>
              <p:nvPr/>
            </p:nvGrpSpPr>
            <p:grpSpPr>
              <a:xfrm>
                <a:off x="16428220" y="2520719"/>
                <a:ext cx="3426488" cy="449926"/>
                <a:chOff x="5779573" y="6937570"/>
                <a:chExt cx="3426488" cy="449926"/>
              </a:xfrm>
            </p:grpSpPr>
            <p:cxnSp>
              <p:nvCxnSpPr>
                <p:cNvPr id="268" name="Straight Connector 267"/>
                <p:cNvCxnSpPr/>
                <p:nvPr/>
              </p:nvCxnSpPr>
              <p:spPr>
                <a:xfrm rot="10800000">
                  <a:off x="6182509" y="7137811"/>
                  <a:ext cx="2716767" cy="0"/>
                </a:xfrm>
                <a:prstGeom prst="line">
                  <a:avLst/>
                </a:prstGeom>
                <a:ln w="76200">
                  <a:solidFill>
                    <a:srgbClr val="F0BBC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69" name="Oval 268"/>
                <p:cNvSpPr/>
                <p:nvPr/>
              </p:nvSpPr>
              <p:spPr>
                <a:xfrm rot="10800000">
                  <a:off x="8765700" y="6947135"/>
                  <a:ext cx="440361" cy="440361"/>
                </a:xfrm>
                <a:prstGeom prst="ellipse">
                  <a:avLst/>
                </a:prstGeom>
                <a:solidFill>
                  <a:srgbClr val="FEB8D8"/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/>
                </a:p>
              </p:txBody>
            </p:sp>
            <p:sp>
              <p:nvSpPr>
                <p:cNvPr id="270" name="Oval 269"/>
                <p:cNvSpPr/>
                <p:nvPr/>
              </p:nvSpPr>
              <p:spPr>
                <a:xfrm rot="10800000">
                  <a:off x="5779573" y="6937570"/>
                  <a:ext cx="440361" cy="440361"/>
                </a:xfrm>
                <a:prstGeom prst="ellipse">
                  <a:avLst/>
                </a:prstGeom>
                <a:solidFill>
                  <a:srgbClr val="FEB8D8"/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/>
                </a:p>
              </p:txBody>
            </p:sp>
          </p:grpSp>
          <p:sp>
            <p:nvSpPr>
              <p:cNvPr id="266" name="Oval 265"/>
              <p:cNvSpPr/>
              <p:nvPr/>
            </p:nvSpPr>
            <p:spPr>
              <a:xfrm flipH="1">
                <a:off x="16799382" y="2794010"/>
                <a:ext cx="286013" cy="304847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  <p:grpSp>
          <p:nvGrpSpPr>
            <p:cNvPr id="271" name="Group 270"/>
            <p:cNvGrpSpPr/>
            <p:nvPr/>
          </p:nvGrpSpPr>
          <p:grpSpPr>
            <a:xfrm rot="19545244">
              <a:off x="15021224" y="7415566"/>
              <a:ext cx="3426488" cy="578138"/>
              <a:chOff x="16428220" y="2520719"/>
              <a:chExt cx="3426488" cy="578138"/>
            </a:xfrm>
          </p:grpSpPr>
          <p:grpSp>
            <p:nvGrpSpPr>
              <p:cNvPr id="272" name="Group 271"/>
              <p:cNvGrpSpPr/>
              <p:nvPr/>
            </p:nvGrpSpPr>
            <p:grpSpPr>
              <a:xfrm>
                <a:off x="16428220" y="2520719"/>
                <a:ext cx="3426488" cy="449926"/>
                <a:chOff x="5779573" y="6937570"/>
                <a:chExt cx="3426488" cy="449926"/>
              </a:xfrm>
            </p:grpSpPr>
            <p:cxnSp>
              <p:nvCxnSpPr>
                <p:cNvPr id="274" name="Straight Connector 273"/>
                <p:cNvCxnSpPr/>
                <p:nvPr/>
              </p:nvCxnSpPr>
              <p:spPr>
                <a:xfrm rot="10800000">
                  <a:off x="6182509" y="7137811"/>
                  <a:ext cx="2716767" cy="0"/>
                </a:xfrm>
                <a:prstGeom prst="line">
                  <a:avLst/>
                </a:prstGeom>
                <a:ln w="76200">
                  <a:solidFill>
                    <a:srgbClr val="F0BBC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75" name="Oval 274"/>
                <p:cNvSpPr/>
                <p:nvPr/>
              </p:nvSpPr>
              <p:spPr>
                <a:xfrm rot="10800000">
                  <a:off x="8765700" y="6947135"/>
                  <a:ext cx="440361" cy="440361"/>
                </a:xfrm>
                <a:prstGeom prst="ellipse">
                  <a:avLst/>
                </a:prstGeom>
                <a:solidFill>
                  <a:srgbClr val="FEB8D8"/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/>
                </a:p>
              </p:txBody>
            </p:sp>
            <p:sp>
              <p:nvSpPr>
                <p:cNvPr id="276" name="Oval 275"/>
                <p:cNvSpPr/>
                <p:nvPr/>
              </p:nvSpPr>
              <p:spPr>
                <a:xfrm rot="10800000">
                  <a:off x="5779573" y="6937570"/>
                  <a:ext cx="440361" cy="440361"/>
                </a:xfrm>
                <a:prstGeom prst="ellipse">
                  <a:avLst/>
                </a:prstGeom>
                <a:solidFill>
                  <a:srgbClr val="FEB8D8"/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/>
                </a:p>
              </p:txBody>
            </p:sp>
          </p:grpSp>
          <p:sp>
            <p:nvSpPr>
              <p:cNvPr id="273" name="Oval 272"/>
              <p:cNvSpPr/>
              <p:nvPr/>
            </p:nvSpPr>
            <p:spPr>
              <a:xfrm flipH="1">
                <a:off x="16799382" y="2794010"/>
                <a:ext cx="286013" cy="304847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  <p:grpSp>
          <p:nvGrpSpPr>
            <p:cNvPr id="277" name="Group 276"/>
            <p:cNvGrpSpPr/>
            <p:nvPr/>
          </p:nvGrpSpPr>
          <p:grpSpPr>
            <a:xfrm rot="10800000">
              <a:off x="15912110" y="12052142"/>
              <a:ext cx="2963915" cy="335388"/>
              <a:chOff x="10223487" y="8740439"/>
              <a:chExt cx="2963915" cy="335388"/>
            </a:xfrm>
          </p:grpSpPr>
          <p:cxnSp>
            <p:nvCxnSpPr>
              <p:cNvPr id="278" name="Straight Connector 277"/>
              <p:cNvCxnSpPr/>
              <p:nvPr/>
            </p:nvCxnSpPr>
            <p:spPr>
              <a:xfrm flipH="1" flipV="1">
                <a:off x="10292324" y="8888944"/>
                <a:ext cx="2849172" cy="18585"/>
              </a:xfrm>
              <a:prstGeom prst="line">
                <a:avLst/>
              </a:prstGeom>
              <a:ln w="762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9" name="Oval 278"/>
              <p:cNvSpPr/>
              <p:nvPr/>
            </p:nvSpPr>
            <p:spPr>
              <a:xfrm>
                <a:off x="10223487" y="8740439"/>
                <a:ext cx="335114" cy="335114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280" name="Oval 279"/>
              <p:cNvSpPr/>
              <p:nvPr/>
            </p:nvSpPr>
            <p:spPr>
              <a:xfrm>
                <a:off x="12852288" y="8740713"/>
                <a:ext cx="335114" cy="335114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  <p:grpSp>
          <p:nvGrpSpPr>
            <p:cNvPr id="281" name="Group 280"/>
            <p:cNvGrpSpPr/>
            <p:nvPr/>
          </p:nvGrpSpPr>
          <p:grpSpPr>
            <a:xfrm rot="10800000">
              <a:off x="16131517" y="8348371"/>
              <a:ext cx="2963915" cy="335388"/>
              <a:chOff x="10223487" y="8740439"/>
              <a:chExt cx="2963915" cy="335388"/>
            </a:xfrm>
          </p:grpSpPr>
          <p:cxnSp>
            <p:nvCxnSpPr>
              <p:cNvPr id="282" name="Straight Connector 281"/>
              <p:cNvCxnSpPr/>
              <p:nvPr/>
            </p:nvCxnSpPr>
            <p:spPr>
              <a:xfrm flipH="1" flipV="1">
                <a:off x="10292324" y="8888944"/>
                <a:ext cx="2849172" cy="18585"/>
              </a:xfrm>
              <a:prstGeom prst="line">
                <a:avLst/>
              </a:prstGeom>
              <a:ln w="762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3" name="Oval 282"/>
              <p:cNvSpPr/>
              <p:nvPr/>
            </p:nvSpPr>
            <p:spPr>
              <a:xfrm>
                <a:off x="10223487" y="8740439"/>
                <a:ext cx="335114" cy="335114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284" name="Oval 283"/>
              <p:cNvSpPr/>
              <p:nvPr/>
            </p:nvSpPr>
            <p:spPr>
              <a:xfrm>
                <a:off x="12852288" y="8740713"/>
                <a:ext cx="335114" cy="335114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  <p:cxnSp>
          <p:nvCxnSpPr>
            <p:cNvPr id="285" name="Straight Connector 284"/>
            <p:cNvCxnSpPr/>
            <p:nvPr/>
          </p:nvCxnSpPr>
          <p:spPr>
            <a:xfrm rot="16200000" flipH="1" flipV="1">
              <a:off x="21030735" y="12083738"/>
              <a:ext cx="2160000" cy="16132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85"/>
            <p:cNvCxnSpPr/>
            <p:nvPr/>
          </p:nvCxnSpPr>
          <p:spPr>
            <a:xfrm rot="16200000" flipH="1" flipV="1">
              <a:off x="18684267" y="13818251"/>
              <a:ext cx="2160000" cy="16132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87" name="Group 286"/>
            <p:cNvGrpSpPr/>
            <p:nvPr/>
          </p:nvGrpSpPr>
          <p:grpSpPr>
            <a:xfrm rot="5400000">
              <a:off x="17520395" y="9963442"/>
              <a:ext cx="4152223" cy="797122"/>
              <a:chOff x="16732539" y="2234805"/>
              <a:chExt cx="4152223" cy="797122"/>
            </a:xfrm>
          </p:grpSpPr>
          <p:grpSp>
            <p:nvGrpSpPr>
              <p:cNvPr id="288" name="Group 287"/>
              <p:cNvGrpSpPr/>
              <p:nvPr/>
            </p:nvGrpSpPr>
            <p:grpSpPr>
              <a:xfrm>
                <a:off x="16732539" y="2234805"/>
                <a:ext cx="4152223" cy="450757"/>
                <a:chOff x="6083892" y="6651656"/>
                <a:chExt cx="4152223" cy="450757"/>
              </a:xfrm>
            </p:grpSpPr>
            <p:cxnSp>
              <p:nvCxnSpPr>
                <p:cNvPr id="291" name="Straight Connector 290"/>
                <p:cNvCxnSpPr/>
                <p:nvPr/>
              </p:nvCxnSpPr>
              <p:spPr>
                <a:xfrm rot="16200000" flipV="1">
                  <a:off x="8012435" y="4972006"/>
                  <a:ext cx="0" cy="3833791"/>
                </a:xfrm>
                <a:prstGeom prst="line">
                  <a:avLst/>
                </a:prstGeom>
                <a:ln w="76200">
                  <a:solidFill>
                    <a:srgbClr val="F0BBC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92" name="Oval 291"/>
                <p:cNvSpPr/>
                <p:nvPr/>
              </p:nvSpPr>
              <p:spPr>
                <a:xfrm rot="10800000">
                  <a:off x="9795754" y="6651656"/>
                  <a:ext cx="440361" cy="440361"/>
                </a:xfrm>
                <a:prstGeom prst="ellipse">
                  <a:avLst/>
                </a:prstGeom>
                <a:solidFill>
                  <a:srgbClr val="FEB8D8"/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/>
                </a:p>
              </p:txBody>
            </p:sp>
            <p:sp>
              <p:nvSpPr>
                <p:cNvPr id="293" name="Oval 292"/>
                <p:cNvSpPr/>
                <p:nvPr/>
              </p:nvSpPr>
              <p:spPr>
                <a:xfrm rot="10800000">
                  <a:off x="6083892" y="6662052"/>
                  <a:ext cx="440361" cy="440361"/>
                </a:xfrm>
                <a:prstGeom prst="ellipse">
                  <a:avLst/>
                </a:prstGeom>
                <a:solidFill>
                  <a:srgbClr val="FEB8D8"/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/>
                </a:p>
              </p:txBody>
            </p:sp>
          </p:grpSp>
          <p:sp>
            <p:nvSpPr>
              <p:cNvPr id="289" name="Oval 288"/>
              <p:cNvSpPr/>
              <p:nvPr/>
            </p:nvSpPr>
            <p:spPr>
              <a:xfrm flipH="1">
                <a:off x="16799383" y="2699451"/>
                <a:ext cx="286013" cy="304847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290" name="Oval 289"/>
              <p:cNvSpPr/>
              <p:nvPr/>
            </p:nvSpPr>
            <p:spPr>
              <a:xfrm>
                <a:off x="20522718" y="2696813"/>
                <a:ext cx="335114" cy="335114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  <p:grpSp>
          <p:nvGrpSpPr>
            <p:cNvPr id="301" name="Group 300"/>
            <p:cNvGrpSpPr/>
            <p:nvPr/>
          </p:nvGrpSpPr>
          <p:grpSpPr>
            <a:xfrm rot="5400000">
              <a:off x="19941867" y="8593061"/>
              <a:ext cx="4152223" cy="450757"/>
              <a:chOff x="6083892" y="6651656"/>
              <a:chExt cx="4152223" cy="450757"/>
            </a:xfrm>
          </p:grpSpPr>
          <p:cxnSp>
            <p:nvCxnSpPr>
              <p:cNvPr id="304" name="Straight Connector 303"/>
              <p:cNvCxnSpPr/>
              <p:nvPr/>
            </p:nvCxnSpPr>
            <p:spPr>
              <a:xfrm rot="16200000" flipV="1">
                <a:off x="8012435" y="4972006"/>
                <a:ext cx="0" cy="3833791"/>
              </a:xfrm>
              <a:prstGeom prst="line">
                <a:avLst/>
              </a:prstGeom>
              <a:ln w="76200">
                <a:solidFill>
                  <a:srgbClr val="F0BBC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5" name="Oval 304"/>
              <p:cNvSpPr/>
              <p:nvPr/>
            </p:nvSpPr>
            <p:spPr>
              <a:xfrm rot="10800000">
                <a:off x="9795754" y="6651656"/>
                <a:ext cx="440361" cy="440361"/>
              </a:xfrm>
              <a:prstGeom prst="ellipse">
                <a:avLst/>
              </a:prstGeom>
              <a:solidFill>
                <a:srgbClr val="FEB8D8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306" name="Oval 305"/>
              <p:cNvSpPr/>
              <p:nvPr/>
            </p:nvSpPr>
            <p:spPr>
              <a:xfrm rot="10800000">
                <a:off x="6083892" y="6662052"/>
                <a:ext cx="440361" cy="440361"/>
              </a:xfrm>
              <a:prstGeom prst="ellipse">
                <a:avLst/>
              </a:prstGeom>
              <a:solidFill>
                <a:srgbClr val="FEB8D8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  <p:sp>
          <p:nvSpPr>
            <p:cNvPr id="143" name="TextBox 142"/>
            <p:cNvSpPr txBox="1"/>
            <p:nvPr/>
          </p:nvSpPr>
          <p:spPr>
            <a:xfrm>
              <a:off x="16510056" y="5161006"/>
              <a:ext cx="313348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dirty="0" smtClean="0">
                  <a:solidFill>
                    <a:schemeClr val="bg1"/>
                  </a:solidFill>
                </a:rPr>
                <a:t>Upside down setting up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25054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296400" y="6995160"/>
            <a:ext cx="5889754" cy="47089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30000" smtClean="0">
                <a:solidFill>
                  <a:srgbClr val="FF0000"/>
                </a:solidFill>
              </a:rPr>
              <a:t>DID</a:t>
            </a:r>
            <a:endParaRPr lang="en-SG" sz="300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5212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3980791" y="3892068"/>
            <a:ext cx="18000000" cy="9000000"/>
          </a:xfrm>
          <a:prstGeom prst="rect">
            <a:avLst/>
          </a:prstGeom>
          <a:solidFill>
            <a:srgbClr val="202020"/>
          </a:solidFill>
          <a:ln w="25400" cap="rnd" cmpd="sng">
            <a:solidFill>
              <a:schemeClr val="bg2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0" name="Rectangle 19"/>
          <p:cNvSpPr/>
          <p:nvPr/>
        </p:nvSpPr>
        <p:spPr>
          <a:xfrm>
            <a:off x="5829300" y="4838700"/>
            <a:ext cx="15563850" cy="6976077"/>
          </a:xfrm>
          <a:prstGeom prst="rect">
            <a:avLst/>
          </a:prstGeom>
          <a:solidFill>
            <a:srgbClr val="202020"/>
          </a:solidFill>
          <a:ln w="254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51" name="Rectangle 150"/>
          <p:cNvSpPr/>
          <p:nvPr/>
        </p:nvSpPr>
        <p:spPr>
          <a:xfrm>
            <a:off x="17006845" y="3892067"/>
            <a:ext cx="3600000" cy="9000001"/>
          </a:xfrm>
          <a:prstGeom prst="rect">
            <a:avLst/>
          </a:prstGeom>
          <a:solidFill>
            <a:srgbClr val="CBCB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52" name="Rectangle 151"/>
          <p:cNvSpPr/>
          <p:nvPr/>
        </p:nvSpPr>
        <p:spPr>
          <a:xfrm>
            <a:off x="8684148" y="3913387"/>
            <a:ext cx="3600000" cy="8978681"/>
          </a:xfrm>
          <a:prstGeom prst="rect">
            <a:avLst/>
          </a:prstGeom>
          <a:solidFill>
            <a:srgbClr val="CBCB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53" name="TextBox 152"/>
          <p:cNvSpPr txBox="1"/>
          <p:nvPr/>
        </p:nvSpPr>
        <p:spPr>
          <a:xfrm>
            <a:off x="17299990" y="4838700"/>
            <a:ext cx="2740609" cy="120032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SG" sz="2400" smtClean="0">
                <a:solidFill>
                  <a:srgbClr val="202020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Who: </a:t>
            </a:r>
            <a:endParaRPr lang="en-SG" sz="2400">
              <a:solidFill>
                <a:srgbClr val="202020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SG" sz="2400">
                <a:solidFill>
                  <a:srgbClr val="2020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Ladies: 28-38</a:t>
            </a:r>
          </a:p>
          <a:p>
            <a:pPr algn="ctr"/>
            <a:r>
              <a:rPr lang="en-SG" sz="2400">
                <a:solidFill>
                  <a:srgbClr val="2020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Gentlemen: 30-40</a:t>
            </a:r>
          </a:p>
        </p:txBody>
      </p:sp>
      <p:sp>
        <p:nvSpPr>
          <p:cNvPr id="154" name="TextBox 153"/>
          <p:cNvSpPr txBox="1"/>
          <p:nvPr/>
        </p:nvSpPr>
        <p:spPr>
          <a:xfrm>
            <a:off x="17445142" y="6246233"/>
            <a:ext cx="2450305" cy="120032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SG" sz="2400">
                <a:solidFill>
                  <a:srgbClr val="202020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When: </a:t>
            </a:r>
          </a:p>
          <a:p>
            <a:pPr algn="ctr"/>
            <a:r>
              <a:rPr lang="en-SG" sz="2400" smtClean="0">
                <a:solidFill>
                  <a:srgbClr val="2020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Coming This Nov</a:t>
            </a:r>
            <a:endParaRPr lang="en-SG" sz="2400">
              <a:solidFill>
                <a:srgbClr val="20202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5" name="TextBox 154"/>
          <p:cNvSpPr txBox="1"/>
          <p:nvPr/>
        </p:nvSpPr>
        <p:spPr>
          <a:xfrm>
            <a:off x="17590294" y="7614429"/>
            <a:ext cx="2160000" cy="1938992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SG" sz="2400">
                <a:solidFill>
                  <a:srgbClr val="202020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Where: </a:t>
            </a:r>
          </a:p>
          <a:p>
            <a:pPr algn="ctr"/>
            <a:r>
              <a:rPr lang="en-SG" sz="2400">
                <a:solidFill>
                  <a:srgbClr val="2020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Yorimichi Yakitori Izakaya </a:t>
            </a:r>
          </a:p>
          <a:p>
            <a:pPr algn="ctr"/>
            <a:r>
              <a:rPr lang="en-SG" sz="2400">
                <a:solidFill>
                  <a:srgbClr val="2020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@Beach </a:t>
            </a:r>
            <a:r>
              <a:rPr lang="en-SG" sz="2400" smtClean="0">
                <a:solidFill>
                  <a:srgbClr val="2020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Rd</a:t>
            </a:r>
            <a:endParaRPr lang="en-SG" sz="2400">
              <a:solidFill>
                <a:srgbClr val="20202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6" name="TextBox 155"/>
          <p:cNvSpPr txBox="1"/>
          <p:nvPr/>
        </p:nvSpPr>
        <p:spPr>
          <a:xfrm>
            <a:off x="8689626" y="5303775"/>
            <a:ext cx="359452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6000" smtClean="0">
                <a:solidFill>
                  <a:srgbClr val="202020"/>
                </a:solidFill>
                <a:latin typeface="Bauhaus 93" panose="04030905020B02020C02" pitchFamily="82" charset="0"/>
                <a:cs typeface="Arial" panose="020B0604020202020204" pitchFamily="34" charset="0"/>
              </a:rPr>
              <a:t>DINING</a:t>
            </a:r>
          </a:p>
          <a:p>
            <a:pPr algn="ctr"/>
            <a:r>
              <a:rPr lang="en-SG" sz="6000" smtClean="0">
                <a:solidFill>
                  <a:srgbClr val="202020"/>
                </a:solidFill>
                <a:latin typeface="Bauhaus 93" panose="04030905020B02020C02" pitchFamily="82" charset="0"/>
                <a:cs typeface="Arial" panose="020B0604020202020204" pitchFamily="34" charset="0"/>
              </a:rPr>
              <a:t>IN </a:t>
            </a:r>
          </a:p>
          <a:p>
            <a:pPr algn="ctr"/>
            <a:r>
              <a:rPr lang="en-SG" sz="6000" smtClean="0">
                <a:solidFill>
                  <a:srgbClr val="202020"/>
                </a:solidFill>
                <a:latin typeface="Bauhaus 93" panose="04030905020B02020C02" pitchFamily="82" charset="0"/>
                <a:cs typeface="Arial" panose="020B0604020202020204" pitchFamily="34" charset="0"/>
              </a:rPr>
              <a:t>THE</a:t>
            </a:r>
          </a:p>
          <a:p>
            <a:pPr algn="ctr"/>
            <a:r>
              <a:rPr lang="en-SG" sz="6000" smtClean="0">
                <a:solidFill>
                  <a:srgbClr val="202020"/>
                </a:solidFill>
                <a:latin typeface="Bauhaus 93" panose="04030905020B02020C02" pitchFamily="82" charset="0"/>
                <a:cs typeface="Arial" panose="020B0604020202020204" pitchFamily="34" charset="0"/>
              </a:rPr>
              <a:t>DARK</a:t>
            </a:r>
            <a:endParaRPr lang="en-SG" sz="6000">
              <a:solidFill>
                <a:srgbClr val="202020"/>
              </a:solidFill>
              <a:latin typeface="Bauhaus 93" panose="04030905020B02020C02" pitchFamily="82" charset="0"/>
              <a:cs typeface="Arial" panose="020B0604020202020204" pitchFamily="34" charset="0"/>
            </a:endParaRPr>
          </a:p>
        </p:txBody>
      </p:sp>
      <p:sp>
        <p:nvSpPr>
          <p:cNvPr id="158" name="TextBox 157"/>
          <p:cNvSpPr txBox="1"/>
          <p:nvPr/>
        </p:nvSpPr>
        <p:spPr>
          <a:xfrm>
            <a:off x="9126024" y="4527175"/>
            <a:ext cx="27162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>
                <a:latin typeface="Arial Narrow" panose="020B0606020202030204" pitchFamily="34" charset="0"/>
                <a:ea typeface="Söhne"/>
              </a:rPr>
              <a:t>INNER SOUL VERSE </a:t>
            </a:r>
            <a:endParaRPr lang="en-SG" smtClean="0">
              <a:latin typeface="Arial Narrow" panose="020B0606020202030204" pitchFamily="34" charset="0"/>
              <a:ea typeface="Söhne"/>
            </a:endParaRPr>
          </a:p>
          <a:p>
            <a:pPr algn="ctr"/>
            <a:r>
              <a:rPr lang="en-SG" smtClean="0">
                <a:latin typeface="Arial Narrow" panose="020B0606020202030204" pitchFamily="34" charset="0"/>
                <a:ea typeface="Söhne"/>
              </a:rPr>
              <a:t>PRESENTS</a:t>
            </a:r>
            <a:endParaRPr lang="en-SG">
              <a:latin typeface="Arial Narrow" panose="020B0606020202030204" pitchFamily="34" charset="0"/>
              <a:ea typeface="Söhne"/>
            </a:endParaRPr>
          </a:p>
        </p:txBody>
      </p:sp>
      <p:sp>
        <p:nvSpPr>
          <p:cNvPr id="159" name="Rounded Rectangle 158"/>
          <p:cNvSpPr/>
          <p:nvPr/>
        </p:nvSpPr>
        <p:spPr>
          <a:xfrm>
            <a:off x="13309433" y="6759293"/>
            <a:ext cx="2648070" cy="2648070"/>
          </a:xfrm>
          <a:prstGeom prst="round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60" name="Rounded Rectangle 159"/>
          <p:cNvSpPr/>
          <p:nvPr/>
        </p:nvSpPr>
        <p:spPr>
          <a:xfrm>
            <a:off x="12980791" y="6441355"/>
            <a:ext cx="3314655" cy="3314655"/>
          </a:xfrm>
          <a:prstGeom prst="round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66" name="Rounded Rectangle 165"/>
          <p:cNvSpPr/>
          <p:nvPr/>
        </p:nvSpPr>
        <p:spPr>
          <a:xfrm>
            <a:off x="13638074" y="7077230"/>
            <a:ext cx="2012197" cy="2012197"/>
          </a:xfrm>
          <a:prstGeom prst="roundRect">
            <a:avLst/>
          </a:prstGeom>
          <a:solidFill>
            <a:srgbClr val="202020">
              <a:alpha val="45000"/>
            </a:srgb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34" name="TextBox 133"/>
          <p:cNvSpPr txBox="1"/>
          <p:nvPr/>
        </p:nvSpPr>
        <p:spPr>
          <a:xfrm>
            <a:off x="13884192" y="7313852"/>
            <a:ext cx="1576166" cy="156966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SG" sz="4800" smtClean="0">
                <a:solidFill>
                  <a:schemeClr val="bg1"/>
                </a:solidFill>
                <a:latin typeface="Bauhaus 93" panose="04030905020B02020C02" pitchFamily="82" charset="0"/>
                <a:cs typeface="Arial" panose="020B0604020202020204" pitchFamily="34" charset="0"/>
              </a:rPr>
              <a:t>THIS</a:t>
            </a:r>
          </a:p>
          <a:p>
            <a:pPr algn="ctr"/>
            <a:r>
              <a:rPr lang="en-SG" sz="4800" smtClean="0">
                <a:solidFill>
                  <a:schemeClr val="bg1"/>
                </a:solidFill>
                <a:latin typeface="Bauhaus 93" panose="04030905020B02020C02" pitchFamily="82" charset="0"/>
                <a:cs typeface="Arial" panose="020B0604020202020204" pitchFamily="34" charset="0"/>
              </a:rPr>
              <a:t>NOV</a:t>
            </a:r>
            <a:endParaRPr lang="en-SG" sz="4800">
              <a:solidFill>
                <a:schemeClr val="bg1"/>
              </a:solidFill>
              <a:latin typeface="Bauhaus 93" panose="04030905020B02020C02" pitchFamily="82" charset="0"/>
              <a:cs typeface="Arial" panose="020B0604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105" t="50024" r="-335" b="25204"/>
          <a:stretch/>
        </p:blipFill>
        <p:spPr>
          <a:xfrm>
            <a:off x="21055037" y="3908625"/>
            <a:ext cx="929486" cy="91261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529"/>
          <a:stretch/>
        </p:blipFill>
        <p:spPr>
          <a:xfrm rot="16200000">
            <a:off x="3326138" y="4558805"/>
            <a:ext cx="3891488" cy="2558009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877868" y="8541382"/>
            <a:ext cx="3457840" cy="5207780"/>
          </a:xfrm>
          <a:prstGeom prst="rect">
            <a:avLst/>
          </a:prstGeom>
          <a:effectLst>
            <a:glow rad="50800">
              <a:srgbClr val="C00000">
                <a:alpha val="10000"/>
              </a:srgbClr>
            </a:glow>
          </a:effectLst>
        </p:spPr>
      </p:pic>
    </p:spTree>
    <p:extLst>
      <p:ext uri="{BB962C8B-B14F-4D97-AF65-F5344CB8AC3E}">
        <p14:creationId xmlns:p14="http://schemas.microsoft.com/office/powerpoint/2010/main" val="570769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486293" y="6571414"/>
            <a:ext cx="10006265" cy="47089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30000" smtClean="0">
                <a:solidFill>
                  <a:srgbClr val="FF0000"/>
                </a:solidFill>
              </a:rPr>
              <a:t>GAME</a:t>
            </a:r>
            <a:endParaRPr lang="en-SG" sz="300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7191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2910692" y="4197710"/>
            <a:ext cx="18000000" cy="9000000"/>
          </a:xfrm>
          <a:prstGeom prst="rect">
            <a:avLst/>
          </a:prstGeom>
          <a:solidFill>
            <a:schemeClr val="tx1"/>
          </a:solidFill>
          <a:ln w="304800" cmpd="dbl">
            <a:solidFill>
              <a:schemeClr val="bg1">
                <a:lumMod val="5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44299" y="4911972"/>
            <a:ext cx="2273402" cy="2297281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4433" y="5248841"/>
            <a:ext cx="9737960" cy="7778956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3482572" y="6060613"/>
            <a:ext cx="6163868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6000" smtClean="0">
                <a:solidFill>
                  <a:srgbClr val="FF0000"/>
                </a:solidFill>
                <a:latin typeface="Charlemagne Std" panose="04020705060702020204" pitchFamily="82" charset="0"/>
              </a:rPr>
              <a:t>Halloween</a:t>
            </a:r>
          </a:p>
          <a:p>
            <a:pPr algn="ctr"/>
            <a:r>
              <a:rPr lang="en-SG" sz="6000" smtClean="0">
                <a:solidFill>
                  <a:srgbClr val="FF0000"/>
                </a:solidFill>
                <a:latin typeface="Charlemagne Std" panose="04020705060702020204" pitchFamily="82" charset="0"/>
              </a:rPr>
              <a:t>Game</a:t>
            </a:r>
          </a:p>
          <a:p>
            <a:pPr algn="ctr"/>
            <a:r>
              <a:rPr lang="en-SG" sz="6000" smtClean="0">
                <a:solidFill>
                  <a:srgbClr val="FF0000"/>
                </a:solidFill>
                <a:latin typeface="Charlemagne Std" panose="04020705060702020204" pitchFamily="82" charset="0"/>
              </a:rPr>
              <a:t>Cube </a:t>
            </a:r>
          </a:p>
          <a:p>
            <a:pPr algn="ctr"/>
            <a:r>
              <a:rPr lang="en-SG" sz="2400" smtClean="0">
                <a:solidFill>
                  <a:schemeClr val="bg1"/>
                </a:solidFill>
                <a:latin typeface="Charlemagne Std" panose="04020705060702020204" pitchFamily="82" charset="0"/>
              </a:rPr>
              <a:t>(CHINESE LANGUAGE)</a:t>
            </a:r>
            <a:endParaRPr lang="en-SG" sz="2400">
              <a:solidFill>
                <a:schemeClr val="bg1"/>
              </a:solidFill>
              <a:latin typeface="Charlemagne Std" panose="04020705060702020204" pitchFamily="82" charset="0"/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5204220" y="5204928"/>
            <a:ext cx="27162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>
                <a:solidFill>
                  <a:schemeClr val="bg1"/>
                </a:solidFill>
                <a:latin typeface="Arial Narrow" panose="020B0606020202030204" pitchFamily="34" charset="0"/>
                <a:ea typeface="Söhne"/>
              </a:rPr>
              <a:t>INNER SOUL VERSE </a:t>
            </a:r>
            <a:endParaRPr lang="en-SG" smtClean="0">
              <a:solidFill>
                <a:schemeClr val="bg1"/>
              </a:solidFill>
              <a:latin typeface="Arial Narrow" panose="020B0606020202030204" pitchFamily="34" charset="0"/>
              <a:ea typeface="Söhne"/>
            </a:endParaRPr>
          </a:p>
          <a:p>
            <a:pPr algn="ctr"/>
            <a:r>
              <a:rPr lang="en-SG" smtClean="0">
                <a:solidFill>
                  <a:schemeClr val="bg1"/>
                </a:solidFill>
                <a:latin typeface="Arial Narrow" panose="020B0606020202030204" pitchFamily="34" charset="0"/>
                <a:ea typeface="Söhne"/>
              </a:rPr>
              <a:t>PRESENTS</a:t>
            </a:r>
            <a:endParaRPr lang="en-SG">
              <a:solidFill>
                <a:schemeClr val="bg1"/>
              </a:solidFill>
              <a:latin typeface="Arial Narrow" panose="020B0606020202030204" pitchFamily="34" charset="0"/>
              <a:ea typeface="Söhne"/>
            </a:endParaRPr>
          </a:p>
        </p:txBody>
      </p:sp>
      <p:sp>
        <p:nvSpPr>
          <p:cNvPr id="107" name="Rectangle 4"/>
          <p:cNvSpPr>
            <a:spLocks noChangeArrowheads="1"/>
          </p:cNvSpPr>
          <p:nvPr/>
        </p:nvSpPr>
        <p:spPr bwMode="auto">
          <a:xfrm>
            <a:off x="17809494" y="7243296"/>
            <a:ext cx="2865643" cy="535531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mtClean="0">
                <a:solidFill>
                  <a:schemeClr val="bg1"/>
                </a:solidFill>
                <a:latin typeface="Arial" panose="020B0604020202020204" pitchFamily="34" charset="0"/>
                <a:ea typeface="Söhne"/>
              </a:rPr>
              <a:t>In </a:t>
            </a:r>
            <a:r>
              <a:rPr lang="en-US" altLang="zh-CN">
                <a:solidFill>
                  <a:schemeClr val="bg1"/>
                </a:solidFill>
                <a:latin typeface="Arial" panose="020B0604020202020204" pitchFamily="34" charset="0"/>
                <a:ea typeface="Söhne"/>
              </a:rPr>
              <a:t>this </a:t>
            </a:r>
            <a:r>
              <a:rPr lang="en-US" altLang="zh-CN" smtClean="0">
                <a:solidFill>
                  <a:schemeClr val="bg1"/>
                </a:solidFill>
                <a:latin typeface="Arial" panose="020B0604020202020204" pitchFamily="34" charset="0"/>
                <a:ea typeface="Söhne"/>
              </a:rPr>
              <a:t>Halloween, </a:t>
            </a:r>
            <a:r>
              <a:rPr lang="en-US" altLang="zh-CN">
                <a:solidFill>
                  <a:schemeClr val="bg1"/>
                </a:solidFill>
                <a:latin typeface="Arial" panose="020B0604020202020204" pitchFamily="34" charset="0"/>
                <a:ea typeface="Söhne"/>
              </a:rPr>
              <a:t>where ghostly singles unite to solve enigmatic cubes and find spectral connections. With our Game Masters as your love orchestrators, will leave you with unforgettable </a:t>
            </a:r>
            <a:r>
              <a:rPr lang="en-US" altLang="zh-CN" smtClean="0">
                <a:solidFill>
                  <a:schemeClr val="bg1"/>
                </a:solidFill>
                <a:latin typeface="Arial" panose="020B0604020202020204" pitchFamily="34" charset="0"/>
                <a:ea typeface="Söhne"/>
              </a:rPr>
              <a:t>memories.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smtClean="0">
              <a:solidFill>
                <a:schemeClr val="bg1"/>
              </a:solidFill>
              <a:latin typeface="Arial" panose="020B0604020202020204" pitchFamily="34" charset="0"/>
              <a:ea typeface="Söhne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>
                <a:solidFill>
                  <a:schemeClr val="bg1"/>
                </a:solidFill>
                <a:latin typeface="Arial" panose="020B0604020202020204" pitchFamily="34" charset="0"/>
                <a:ea typeface="Söhne"/>
              </a:rPr>
              <a:t>想要来一场不一样的万圣之旅吗？透过游戏大师的“穿针引线”，认识志同道合的朋友，一起寻幽探秘，解开重重谜底。在魔幻的游戏世界里，一同留下难忘的回忆。也许您正等待的那一个特别的他</a:t>
            </a:r>
            <a:r>
              <a:rPr lang="en-US" altLang="zh-CN">
                <a:solidFill>
                  <a:schemeClr val="bg1"/>
                </a:solidFill>
                <a:latin typeface="Arial" panose="020B0604020202020204" pitchFamily="34" charset="0"/>
                <a:ea typeface="Söhne"/>
              </a:rPr>
              <a:t>/</a:t>
            </a:r>
            <a:r>
              <a:rPr lang="zh-CN" altLang="en-US">
                <a:solidFill>
                  <a:schemeClr val="bg1"/>
                </a:solidFill>
                <a:latin typeface="Arial" panose="020B0604020202020204" pitchFamily="34" charset="0"/>
                <a:ea typeface="Söhne"/>
              </a:rPr>
              <a:t>她会在这一刻相遇？</a:t>
            </a:r>
            <a:endParaRPr lang="en-US" altLang="zh-CN">
              <a:solidFill>
                <a:schemeClr val="bg1"/>
              </a:solidFill>
              <a:latin typeface="Arial" panose="020B0604020202020204" pitchFamily="34" charset="0"/>
              <a:ea typeface="Söhne"/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3584633" y="9926385"/>
            <a:ext cx="21848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400" b="1" smtClean="0">
                <a:solidFill>
                  <a:srgbClr val="FF0000"/>
                </a:solidFill>
                <a:latin typeface="Arial Narrow" panose="020B0606020202030204" pitchFamily="34" charset="0"/>
                <a:ea typeface="Söhne"/>
              </a:rPr>
              <a:t>Ages</a:t>
            </a:r>
          </a:p>
          <a:p>
            <a:r>
              <a:rPr lang="en-SG" sz="2400">
                <a:solidFill>
                  <a:schemeClr val="bg1"/>
                </a:solidFill>
                <a:latin typeface="Arial Narrow" panose="020B0606020202030204" pitchFamily="34" charset="0"/>
                <a:ea typeface="Söhne"/>
              </a:rPr>
              <a:t>Female: 23 - </a:t>
            </a:r>
            <a:r>
              <a:rPr lang="en-SG" sz="2400" smtClean="0">
                <a:solidFill>
                  <a:schemeClr val="bg1"/>
                </a:solidFill>
                <a:latin typeface="Arial Narrow" panose="020B0606020202030204" pitchFamily="34" charset="0"/>
                <a:ea typeface="Söhne"/>
              </a:rPr>
              <a:t>30</a:t>
            </a:r>
            <a:endParaRPr lang="en-SG" sz="2400" b="1" smtClean="0">
              <a:solidFill>
                <a:srgbClr val="FF0000"/>
              </a:solidFill>
              <a:latin typeface="Arial Narrow" panose="020B0606020202030204" pitchFamily="34" charset="0"/>
              <a:ea typeface="Söhne"/>
            </a:endParaRPr>
          </a:p>
          <a:p>
            <a:r>
              <a:rPr lang="en-SG" sz="2400" smtClean="0">
                <a:solidFill>
                  <a:schemeClr val="bg1"/>
                </a:solidFill>
                <a:latin typeface="Arial Narrow" panose="020B0606020202030204" pitchFamily="34" charset="0"/>
                <a:ea typeface="Söhne"/>
              </a:rPr>
              <a:t>Male: 25 - 32</a:t>
            </a:r>
          </a:p>
        </p:txBody>
      </p:sp>
      <p:sp>
        <p:nvSpPr>
          <p:cNvPr id="109" name="TextBox 108"/>
          <p:cNvSpPr txBox="1"/>
          <p:nvPr/>
        </p:nvSpPr>
        <p:spPr>
          <a:xfrm>
            <a:off x="6291203" y="9926385"/>
            <a:ext cx="182350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400" b="1" smtClean="0">
                <a:solidFill>
                  <a:srgbClr val="FF0000"/>
                </a:solidFill>
                <a:latin typeface="Arial Narrow" panose="020B0606020202030204" pitchFamily="34" charset="0"/>
                <a:ea typeface="Söhne"/>
              </a:rPr>
              <a:t>Where</a:t>
            </a:r>
            <a:r>
              <a:rPr lang="en-SG" sz="2400" b="1">
                <a:solidFill>
                  <a:srgbClr val="FF0000"/>
                </a:solidFill>
                <a:latin typeface="Arial Narrow" panose="020B0606020202030204" pitchFamily="34" charset="0"/>
                <a:ea typeface="Söhne"/>
              </a:rPr>
              <a:t>:</a:t>
            </a:r>
          </a:p>
          <a:p>
            <a:r>
              <a:rPr lang="en-SG" sz="2400">
                <a:solidFill>
                  <a:schemeClr val="bg1"/>
                </a:solidFill>
                <a:latin typeface="Arial Narrow" panose="020B0606020202030204" pitchFamily="34" charset="0"/>
              </a:rPr>
              <a:t>Yorimichi Yakitori</a:t>
            </a:r>
          </a:p>
          <a:p>
            <a:r>
              <a:rPr lang="en-SG" sz="2400">
                <a:solidFill>
                  <a:schemeClr val="bg1"/>
                </a:solidFill>
                <a:latin typeface="Arial Narrow" panose="020B0606020202030204" pitchFamily="34" charset="0"/>
              </a:rPr>
              <a:t>Izayaka</a:t>
            </a:r>
          </a:p>
          <a:p>
            <a:r>
              <a:rPr lang="en-SG" sz="2400">
                <a:solidFill>
                  <a:schemeClr val="bg1"/>
                </a:solidFill>
                <a:latin typeface="Arial Narrow" panose="020B0606020202030204" pitchFamily="34" charset="0"/>
              </a:rPr>
              <a:t>@ Beach </a:t>
            </a:r>
            <a:r>
              <a:rPr lang="en-SG" sz="2400" smtClean="0">
                <a:solidFill>
                  <a:schemeClr val="bg1"/>
                </a:solidFill>
                <a:latin typeface="Arial Narrow" panose="020B0606020202030204" pitchFamily="34" charset="0"/>
              </a:rPr>
              <a:t>Rd</a:t>
            </a:r>
          </a:p>
          <a:p>
            <a:endParaRPr lang="en-SG" sz="240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3584633" y="11170112"/>
            <a:ext cx="25742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400" b="1" smtClean="0">
                <a:solidFill>
                  <a:srgbClr val="FF0000"/>
                </a:solidFill>
                <a:latin typeface="Arial Narrow" panose="020B0606020202030204" pitchFamily="34" charset="0"/>
                <a:ea typeface="Söhne"/>
              </a:rPr>
              <a:t>When</a:t>
            </a:r>
            <a:endParaRPr lang="en-SG" sz="2400" b="1">
              <a:solidFill>
                <a:srgbClr val="FF0000"/>
              </a:solidFill>
              <a:latin typeface="Arial Narrow" panose="020B0606020202030204" pitchFamily="34" charset="0"/>
              <a:ea typeface="Söhne"/>
            </a:endParaRPr>
          </a:p>
          <a:p>
            <a:r>
              <a:rPr lang="en-SG" sz="2400" smtClean="0">
                <a:solidFill>
                  <a:schemeClr val="bg1"/>
                </a:solidFill>
                <a:latin typeface="Arial Narrow" panose="020B0606020202030204" pitchFamily="34" charset="0"/>
                <a:ea typeface="Söhne"/>
              </a:rPr>
              <a:t>Coming This Oct</a:t>
            </a:r>
            <a:endParaRPr lang="en-SG" sz="2400">
              <a:solidFill>
                <a:schemeClr val="bg1"/>
              </a:solidFill>
              <a:latin typeface="Arial Narrow" panose="020B0606020202030204" pitchFamily="34" charset="0"/>
              <a:ea typeface="Söhne"/>
            </a:endParaRPr>
          </a:p>
          <a:p>
            <a:endParaRPr lang="en-SG" sz="2400" smtClean="0">
              <a:solidFill>
                <a:schemeClr val="bg1"/>
              </a:solidFill>
              <a:latin typeface="Arial Narrow" panose="020B0606020202030204" pitchFamily="34" charset="0"/>
              <a:ea typeface="Söhne"/>
            </a:endParaRPr>
          </a:p>
        </p:txBody>
      </p:sp>
      <p:sp>
        <p:nvSpPr>
          <p:cNvPr id="111" name="TextBox 110"/>
          <p:cNvSpPr txBox="1"/>
          <p:nvPr/>
        </p:nvSpPr>
        <p:spPr>
          <a:xfrm>
            <a:off x="18303072" y="5339414"/>
            <a:ext cx="1597396" cy="120032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SG" sz="3600" smtClean="0">
                <a:solidFill>
                  <a:srgbClr val="FF0000"/>
                </a:solidFill>
                <a:latin typeface="Bauhaus 93" panose="04030905020B02020C02" pitchFamily="82" charset="0"/>
                <a:cs typeface="Arial" panose="020B0604020202020204" pitchFamily="34" charset="0"/>
              </a:rPr>
              <a:t>THIS</a:t>
            </a:r>
          </a:p>
          <a:p>
            <a:pPr algn="ctr"/>
            <a:r>
              <a:rPr lang="en-SG" sz="3600" smtClean="0">
                <a:solidFill>
                  <a:srgbClr val="FF0000"/>
                </a:solidFill>
                <a:latin typeface="Bauhaus 93" panose="04030905020B02020C02" pitchFamily="82" charset="0"/>
                <a:cs typeface="Arial" panose="020B0604020202020204" pitchFamily="34" charset="0"/>
              </a:rPr>
              <a:t>OCT</a:t>
            </a:r>
            <a:endParaRPr lang="en-SG" sz="3600">
              <a:solidFill>
                <a:srgbClr val="FF0000"/>
              </a:solidFill>
              <a:latin typeface="Bauhaus 93" panose="04030905020B02020C02" pitchFamily="82" charset="0"/>
              <a:cs typeface="Arial" panose="020B0604020202020204" pitchFamily="34" charset="0"/>
            </a:endParaRPr>
          </a:p>
        </p:txBody>
      </p:sp>
      <p:sp>
        <p:nvSpPr>
          <p:cNvPr id="112" name="Rounded Rectangle 111"/>
          <p:cNvSpPr/>
          <p:nvPr/>
        </p:nvSpPr>
        <p:spPr>
          <a:xfrm>
            <a:off x="18381770" y="5219578"/>
            <a:ext cx="1440000" cy="1440000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rgbClr val="FF0000"/>
              </a:solidFill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4677066" y="9360847"/>
            <a:ext cx="49693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600" smtClean="0">
                <a:solidFill>
                  <a:schemeClr val="bg1"/>
                </a:solidFill>
                <a:latin typeface="Arial" panose="020B0604020202020204" pitchFamily="34" charset="0"/>
                <a:ea typeface="Söhne"/>
              </a:rPr>
              <a:t>Note:</a:t>
            </a:r>
          </a:p>
          <a:p>
            <a:r>
              <a:rPr lang="en-SG" sz="1600" smtClean="0">
                <a:solidFill>
                  <a:schemeClr val="bg1"/>
                </a:solidFill>
                <a:latin typeface="Arial" panose="020B0604020202020204" pitchFamily="34" charset="0"/>
                <a:ea typeface="Söhne"/>
              </a:rPr>
              <a:t>Game will be conducted in simple spoken mandarin</a:t>
            </a:r>
            <a:endParaRPr lang="en-SG" sz="1600">
              <a:solidFill>
                <a:schemeClr val="bg1"/>
              </a:solidFill>
              <a:latin typeface="Arial" panose="020B0604020202020204" pitchFamily="34" charset="0"/>
              <a:ea typeface="Söhne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-16110829" y="2415601"/>
            <a:ext cx="12647465" cy="131112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5400" smtClean="0"/>
              <a:t>Event Brite (GAME)</a:t>
            </a:r>
            <a:endParaRPr lang="en-SG" sz="2400" smtClean="0"/>
          </a:p>
          <a:p>
            <a:endParaRPr lang="en-US" sz="2400" smtClean="0"/>
          </a:p>
          <a:p>
            <a:r>
              <a:rPr lang="en-US" sz="2400" smtClean="0"/>
              <a:t>Event Title: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smtClean="0"/>
              <a:t>Singles Halloween game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smtClean="0"/>
          </a:p>
          <a:p>
            <a:r>
              <a:rPr lang="en-US" sz="2400" smtClean="0"/>
              <a:t>Summary: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Singles Halloween game that align with your unique traits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/>
          </a:p>
          <a:p>
            <a:r>
              <a:rPr lang="en-US" sz="2400" smtClean="0"/>
              <a:t>Event:</a:t>
            </a:r>
          </a:p>
          <a:p>
            <a:r>
              <a:rPr lang="en-US" sz="2400"/>
              <a:t>In this Halloween, where ghostly singles unite to solve enigmatic cubes and find spectral connections. With our Game Masters as your love orchestrators, will leave you with unforgettable memories</a:t>
            </a:r>
          </a:p>
          <a:p>
            <a:endParaRPr lang="en-US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Games and F&amp;B</a:t>
            </a:r>
            <a:r>
              <a:rPr lang="en-US" sz="2400" smtClean="0"/>
              <a:t>. (Game is conducted in simple spoken mandarin)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smtClean="0"/>
              <a:t>We </a:t>
            </a:r>
            <a:r>
              <a:rPr lang="en-US" sz="2400"/>
              <a:t>anticipate an attendance of 8 participants</a:t>
            </a:r>
            <a:r>
              <a:rPr lang="en-US" sz="2400" smtClean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smtClean="0"/>
              <a:t>Rotation </a:t>
            </a:r>
            <a:r>
              <a:rPr lang="en-US" sz="2400"/>
              <a:t>occur approximately every 10-12 minutes</a:t>
            </a:r>
            <a:r>
              <a:rPr lang="en-US" sz="2400" smtClean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smtClean="0"/>
              <a:t>The </a:t>
            </a:r>
            <a:r>
              <a:rPr lang="en-US" sz="2400"/>
              <a:t>event will only </a:t>
            </a:r>
            <a:r>
              <a:rPr lang="en-US" sz="2400" b="1"/>
              <a:t>proceed</a:t>
            </a:r>
            <a:r>
              <a:rPr lang="en-US" sz="2400"/>
              <a:t> when the gender ratio are relatively balanced. </a:t>
            </a:r>
            <a:endParaRPr lang="en-US" sz="240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smtClean="0"/>
              <a:t>There </a:t>
            </a:r>
            <a:r>
              <a:rPr lang="en-US" sz="2400"/>
              <a:t>is a minimum spending requirement of </a:t>
            </a:r>
            <a:r>
              <a:rPr lang="en-US" sz="2400" b="1"/>
              <a:t>$</a:t>
            </a:r>
            <a:r>
              <a:rPr lang="en-US" sz="2400" b="1" smtClean="0"/>
              <a:t>15 </a:t>
            </a:r>
            <a:r>
              <a:rPr lang="en-SG" sz="2400"/>
              <a:t>from the restaurant.</a:t>
            </a:r>
            <a:r>
              <a:rPr lang="en-US" sz="2400" b="1" smtClean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/>
          </a:p>
          <a:p>
            <a:r>
              <a:rPr lang="en-US" sz="2400"/>
              <a:t>Requirements</a:t>
            </a:r>
            <a:r>
              <a:rPr lang="en-US" sz="2400" smtClean="0"/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For ladies age </a:t>
            </a:r>
            <a:r>
              <a:rPr lang="en-US" sz="2400" smtClean="0"/>
              <a:t>23 </a:t>
            </a:r>
            <a:r>
              <a:rPr lang="en-US" sz="2400"/>
              <a:t>- </a:t>
            </a:r>
            <a:r>
              <a:rPr lang="en-US" sz="2400" smtClean="0"/>
              <a:t>30.</a:t>
            </a:r>
            <a:endParaRPr lang="en-US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For </a:t>
            </a:r>
            <a:r>
              <a:rPr lang="en-US" sz="2400" smtClean="0"/>
              <a:t>gentlemen </a:t>
            </a:r>
            <a:r>
              <a:rPr lang="en-US" sz="2400"/>
              <a:t>age </a:t>
            </a:r>
            <a:r>
              <a:rPr lang="en-US" sz="2400" smtClean="0"/>
              <a:t>25 </a:t>
            </a:r>
            <a:r>
              <a:rPr lang="en-US" sz="2400"/>
              <a:t>- </a:t>
            </a:r>
            <a:r>
              <a:rPr lang="en-US" sz="2400" smtClean="0"/>
              <a:t>32.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smtClean="0"/>
              <a:t>Participants </a:t>
            </a:r>
            <a:r>
              <a:rPr lang="en-US" sz="2400"/>
              <a:t>are shall be of unmarried marital </a:t>
            </a:r>
            <a:r>
              <a:rPr lang="en-US" sz="2400" smtClean="0"/>
              <a:t>status. </a:t>
            </a:r>
            <a:endParaRPr lang="en-US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smtClean="0"/>
              <a:t>Participants </a:t>
            </a:r>
            <a:r>
              <a:rPr lang="en-US" sz="2400"/>
              <a:t>are to present proof of </a:t>
            </a:r>
            <a:r>
              <a:rPr lang="en-US" sz="2400" smtClean="0"/>
              <a:t>the abovementioned requirements </a:t>
            </a:r>
            <a:r>
              <a:rPr lang="en-US" sz="2400"/>
              <a:t>(eg, </a:t>
            </a:r>
            <a:r>
              <a:rPr lang="en-US" sz="2400" smtClean="0"/>
              <a:t>Singpass). </a:t>
            </a:r>
            <a:endParaRPr lang="en-US" sz="2400"/>
          </a:p>
          <a:p>
            <a:endParaRPr lang="en-US" sz="2400" smtClean="0"/>
          </a:p>
          <a:p>
            <a:r>
              <a:rPr lang="en-US" sz="2400"/>
              <a:t>Additional Information:</a:t>
            </a:r>
          </a:p>
          <a:p>
            <a:endParaRPr lang="en-US" sz="2400" smtClean="0"/>
          </a:p>
          <a:p>
            <a:r>
              <a:rPr lang="en-US" sz="2400"/>
              <a:t>food and beverages are not included in the event and will be paid for separately by participants. </a:t>
            </a:r>
            <a:r>
              <a:rPr lang="en-US" sz="2400" b="1"/>
              <a:t>There is a minimum spending requirement of </a:t>
            </a:r>
            <a:r>
              <a:rPr lang="en-US" sz="2400" b="1" smtClean="0"/>
              <a:t>$15.</a:t>
            </a:r>
            <a:endParaRPr lang="en-US" sz="2400" b="1"/>
          </a:p>
          <a:p>
            <a:endParaRPr lang="en-US" sz="2400" smtClean="0"/>
          </a:p>
          <a:p>
            <a:r>
              <a:rPr lang="en-US" sz="2400" smtClean="0"/>
              <a:t>Contact </a:t>
            </a:r>
            <a:r>
              <a:rPr lang="en-US" sz="2400"/>
              <a:t>us: i﻿</a:t>
            </a:r>
            <a:r>
              <a:rPr lang="en-US" sz="2400" smtClean="0"/>
              <a:t>nnersoulverse@gmail.com  |  Visit </a:t>
            </a:r>
            <a:r>
              <a:rPr lang="en-US" sz="2400"/>
              <a:t>us:</a:t>
            </a:r>
            <a:r>
              <a:rPr lang="en-US" sz="2400">
                <a:hlinkClick r:id="rId4"/>
              </a:rPr>
              <a:t> www.innersoulverse.com</a:t>
            </a:r>
            <a:endParaRPr lang="en-US" sz="2400"/>
          </a:p>
          <a:p>
            <a:endParaRPr lang="en-SG" sz="2400"/>
          </a:p>
          <a:p>
            <a:r>
              <a:rPr lang="en-SG" sz="2400" smtClean="0"/>
              <a:t>Cancellation and refund:</a:t>
            </a:r>
          </a:p>
          <a:p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3101651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12963</TotalTime>
  <Words>2370</Words>
  <Application>Microsoft Office PowerPoint</Application>
  <PresentationFormat>Custom</PresentationFormat>
  <Paragraphs>524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33" baseType="lpstr">
      <vt:lpstr>Adobe Myungjo Std M</vt:lpstr>
      <vt:lpstr>等线</vt:lpstr>
      <vt:lpstr>Söhne</vt:lpstr>
      <vt:lpstr>Arial</vt:lpstr>
      <vt:lpstr>Arial Black</vt:lpstr>
      <vt:lpstr>Arial Narrow</vt:lpstr>
      <vt:lpstr>Bahnschrift Light Condensed</vt:lpstr>
      <vt:lpstr>Bauhaus 93</vt:lpstr>
      <vt:lpstr>Calibri</vt:lpstr>
      <vt:lpstr>Calibri Light</vt:lpstr>
      <vt:lpstr>Charlemagne Std</vt:lpstr>
      <vt:lpstr>Permanent Marker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User</cp:lastModifiedBy>
  <cp:revision>1287</cp:revision>
  <cp:lastPrinted>2023-08-13T03:13:25Z</cp:lastPrinted>
  <dcterms:created xsi:type="dcterms:W3CDTF">2023-05-08T13:35:56Z</dcterms:created>
  <dcterms:modified xsi:type="dcterms:W3CDTF">2023-08-29T19:05:31Z</dcterms:modified>
</cp:coreProperties>
</file>